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97" r:id="rId2"/>
    <p:sldId id="300" r:id="rId3"/>
    <p:sldId id="298" r:id="rId4"/>
    <p:sldId id="294" r:id="rId5"/>
    <p:sldId id="296" r:id="rId6"/>
    <p:sldId id="303" r:id="rId7"/>
    <p:sldId id="261" r:id="rId8"/>
    <p:sldId id="262" r:id="rId9"/>
    <p:sldId id="263" r:id="rId10"/>
    <p:sldId id="264" r:id="rId11"/>
    <p:sldId id="305" r:id="rId12"/>
    <p:sldId id="306" r:id="rId13"/>
    <p:sldId id="308" r:id="rId14"/>
    <p:sldId id="313" r:id="rId15"/>
    <p:sldId id="312" r:id="rId16"/>
    <p:sldId id="326" r:id="rId17"/>
    <p:sldId id="309" r:id="rId18"/>
    <p:sldId id="316" r:id="rId19"/>
    <p:sldId id="319" r:id="rId20"/>
    <p:sldId id="321" r:id="rId21"/>
    <p:sldId id="322" r:id="rId22"/>
    <p:sldId id="327" r:id="rId23"/>
    <p:sldId id="320" r:id="rId24"/>
    <p:sldId id="286" r:id="rId25"/>
    <p:sldId id="274" r:id="rId26"/>
    <p:sldId id="275" r:id="rId27"/>
    <p:sldId id="276" r:id="rId28"/>
    <p:sldId id="324" r:id="rId29"/>
    <p:sldId id="318" r:id="rId30"/>
    <p:sldId id="278" r:id="rId31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36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389EBA-11B3-724B-BBA6-47AF8BBC6DF4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079E0-33CA-7F4B-B421-2AF82B52780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12776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6E2DC-50EA-854C-B499-CE5F4E4E70C9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974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F6E2DC-50EA-854C-B499-CE5F4E4E70C9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974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8164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32654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54308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39332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9605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1636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6966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87404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5740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1095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35137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39B15-854E-4F4B-B2D5-FF05CA5F23AD}" type="datetimeFigureOut">
              <a:rPr kumimoji="1" lang="zh-CN" altLang="en-US" smtClean="0"/>
              <a:t>16-2-14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E09D1-8959-EA48-A4A7-7B169429289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0288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emf"/><Relationship Id="rId3" Type="http://schemas.openxmlformats.org/officeDocument/2006/relationships/image" Target="../media/image20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e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Relationship Id="rId3" Type="http://schemas.openxmlformats.org/officeDocument/2006/relationships/image" Target="../media/image33.e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952139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Distant Herschel sources using a "color-</a:t>
            </a:r>
            <a:r>
              <a:rPr lang="en-US" altLang="zh-CN" dirty="0" err="1"/>
              <a:t>deconfusion</a:t>
            </a:r>
            <a:r>
              <a:rPr lang="en-US" altLang="zh-CN" dirty="0"/>
              <a:t>" technique</a:t>
            </a:r>
            <a:br>
              <a:rPr lang="en-US" altLang="zh-CN" dirty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417277"/>
            <a:ext cx="6400800" cy="1752600"/>
          </a:xfrm>
        </p:spPr>
        <p:txBody>
          <a:bodyPr/>
          <a:lstStyle/>
          <a:p>
            <a:r>
              <a:rPr kumimoji="1" lang="en-US" altLang="zh-CN" dirty="0" err="1" smtClean="0"/>
              <a:t>Xinwen</a:t>
            </a:r>
            <a:r>
              <a:rPr kumimoji="1" lang="en-US" altLang="zh-CN" dirty="0" smtClean="0"/>
              <a:t> </a:t>
            </a:r>
            <a:r>
              <a:rPr kumimoji="1" lang="en-US" altLang="zh-CN" dirty="0" err="1" smtClean="0"/>
              <a:t>Shu</a:t>
            </a:r>
            <a:endParaRPr kumimoji="1" lang="en-US" altLang="zh-CN" dirty="0" smtClean="0"/>
          </a:p>
          <a:p>
            <a:r>
              <a:rPr kumimoji="1" lang="en-US" altLang="zh-CN" dirty="0" smtClean="0"/>
              <a:t>CEA/</a:t>
            </a:r>
            <a:r>
              <a:rPr kumimoji="1" lang="en-US" altLang="zh-CN" dirty="0" err="1" smtClean="0"/>
              <a:t>Saclay</a:t>
            </a:r>
            <a:endParaRPr kumimoji="1" lang="en-US" altLang="zh-CN" dirty="0" smtClean="0"/>
          </a:p>
          <a:p>
            <a:r>
              <a:rPr kumimoji="1" lang="en-US" altLang="zh-CN" dirty="0" smtClean="0"/>
              <a:t>September 9, Rome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33680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Trace a phase of the most intense stellar mass build-up in galaxies</a:t>
            </a:r>
          </a:p>
          <a:p>
            <a:r>
              <a:rPr kumimoji="1" lang="en-US" altLang="zh-CN" dirty="0" smtClean="0"/>
              <a:t>Contribution to the cosmic star formation rate density</a:t>
            </a:r>
          </a:p>
          <a:p>
            <a:r>
              <a:rPr kumimoji="1" lang="en-US" altLang="zh-CN" dirty="0" smtClean="0"/>
              <a:t>Progenitors of massive passive galaxies</a:t>
            </a:r>
          </a:p>
          <a:p>
            <a:r>
              <a:rPr kumimoji="1" lang="en-US" altLang="zh-CN" dirty="0" smtClean="0"/>
              <a:t>Strong constraints on the model for galaxy evolution </a:t>
            </a:r>
          </a:p>
          <a:p>
            <a:r>
              <a:rPr kumimoji="1" lang="en-US" altLang="zh-CN" dirty="0" smtClean="0"/>
              <a:t>And ……….</a:t>
            </a:r>
          </a:p>
          <a:p>
            <a:endParaRPr kumimoji="1" lang="en-US" altLang="zh-CN" dirty="0"/>
          </a:p>
          <a:p>
            <a:pPr marL="0" indent="0">
              <a:buNone/>
            </a:pPr>
            <a:endParaRPr kumimoji="1" lang="zh-CN" altLang="en-US" dirty="0"/>
          </a:p>
        </p:txBody>
      </p:sp>
      <p:sp>
        <p:nvSpPr>
          <p:cNvPr id="5" name="标题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dirty="0" smtClean="0"/>
              <a:t>The importance of infrared bright galaxies (SMGs)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94298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aa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38" y="1417638"/>
            <a:ext cx="6917000" cy="519935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589867" y="5422607"/>
            <a:ext cx="1766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Casey et al. 2014</a:t>
            </a:r>
            <a:endParaRPr lang="zh-CN" altLang="en-US" dirty="0"/>
          </a:p>
        </p:txBody>
      </p:sp>
      <p:sp>
        <p:nvSpPr>
          <p:cNvPr id="7" name="标题 1"/>
          <p:cNvSpPr txBox="1">
            <a:spLocks/>
          </p:cNvSpPr>
          <p:nvPr/>
        </p:nvSpPr>
        <p:spPr>
          <a:xfrm>
            <a:off x="362186" y="30578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 dirty="0" smtClean="0"/>
              <a:t>The importance of infrared bright galaxies (SMGs)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3314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aa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0"/>
            <a:ext cx="7083263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793344" y="3835264"/>
            <a:ext cx="139503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2400" b="1" dirty="0" smtClean="0"/>
              <a:t>3.1 sigma</a:t>
            </a:r>
          </a:p>
        </p:txBody>
      </p:sp>
    </p:spTree>
    <p:extLst>
      <p:ext uri="{BB962C8B-B14F-4D97-AF65-F5344CB8AC3E}">
        <p14:creationId xmlns:p14="http://schemas.microsoft.com/office/powerpoint/2010/main" val="841392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alma_redshif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29" y="887716"/>
            <a:ext cx="7310150" cy="597028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268511" y="6435008"/>
            <a:ext cx="1958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zh-CN" b="1" dirty="0" smtClean="0">
                <a:solidFill>
                  <a:srgbClr val="FF0000"/>
                </a:solidFill>
                <a:latin typeface="Times" charset="0"/>
              </a:rPr>
              <a:t>Vieira </a:t>
            </a:r>
            <a:r>
              <a:rPr lang="en-GB" altLang="zh-CN" b="1" dirty="0">
                <a:solidFill>
                  <a:srgbClr val="FF0000"/>
                </a:solidFill>
                <a:latin typeface="Times" charset="0"/>
              </a:rPr>
              <a:t>et al.  </a:t>
            </a:r>
            <a:r>
              <a:rPr lang="en-GB" altLang="zh-CN" b="1" dirty="0" smtClean="0">
                <a:solidFill>
                  <a:srgbClr val="FF0000"/>
                </a:solidFill>
                <a:latin typeface="Times" charset="0"/>
              </a:rPr>
              <a:t>2013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1455165" y="362742"/>
            <a:ext cx="30957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 smtClean="0"/>
              <a:t>Z&gt;3 SMGs emerging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883190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HLS3 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800908" cy="4093359"/>
          </a:xfrm>
          <a:prstGeom prst="rect">
            <a:avLst/>
          </a:prstGeom>
        </p:spPr>
      </p:pic>
      <p:pic>
        <p:nvPicPr>
          <p:cNvPr id="5" name="图片 4" descr="hls3_tabl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577" y="4322137"/>
            <a:ext cx="3693795" cy="2241534"/>
          </a:xfrm>
          <a:prstGeom prst="rect">
            <a:avLst/>
          </a:prstGeom>
        </p:spPr>
      </p:pic>
      <p:pic>
        <p:nvPicPr>
          <p:cNvPr id="6" name="图片 5" descr="hudf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0908" y="4039254"/>
            <a:ext cx="2793839" cy="26981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033916" y="3713768"/>
            <a:ext cx="2560831" cy="3795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baseline="30000" dirty="0"/>
              <a:t>Hubble Ultra Deep Field</a:t>
            </a:r>
            <a:endParaRPr lang="zh-CN" altLang="en-US" sz="2800" b="1" dirty="0"/>
          </a:p>
        </p:txBody>
      </p:sp>
      <p:sp>
        <p:nvSpPr>
          <p:cNvPr id="8" name="矩形 7"/>
          <p:cNvSpPr/>
          <p:nvPr/>
        </p:nvSpPr>
        <p:spPr>
          <a:xfrm>
            <a:off x="5800908" y="178988"/>
            <a:ext cx="3408255" cy="39703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/>
              <a:t>HFLS3: z=6.34</a:t>
            </a:r>
          </a:p>
          <a:p>
            <a:r>
              <a:rPr lang="en-US" altLang="zh-CN" sz="2800" b="1" dirty="0" smtClean="0"/>
              <a:t>The most distant </a:t>
            </a:r>
          </a:p>
          <a:p>
            <a:r>
              <a:rPr lang="en-US" altLang="zh-CN" sz="2800" b="1" dirty="0" smtClean="0"/>
              <a:t>dusty starburst found </a:t>
            </a:r>
          </a:p>
          <a:p>
            <a:r>
              <a:rPr lang="en-US" altLang="zh-CN" sz="2800" b="1" dirty="0"/>
              <a:t>w</a:t>
            </a:r>
            <a:r>
              <a:rPr lang="en-US" altLang="zh-CN" sz="2800" b="1" dirty="0" smtClean="0"/>
              <a:t>ith Herschel</a:t>
            </a:r>
          </a:p>
          <a:p>
            <a:r>
              <a:rPr lang="en-US" altLang="zh-CN" sz="2800" dirty="0" err="1"/>
              <a:t>Riechers</a:t>
            </a:r>
            <a:r>
              <a:rPr lang="en-US" altLang="zh-CN" sz="2800" dirty="0"/>
              <a:t> et al. 2013 </a:t>
            </a:r>
            <a:endParaRPr lang="en-US" altLang="zh-CN" sz="2800" b="1" dirty="0" smtClean="0"/>
          </a:p>
          <a:p>
            <a:endParaRPr lang="en-US" altLang="zh-CN" sz="2800" b="1" dirty="0"/>
          </a:p>
          <a:p>
            <a:r>
              <a:rPr lang="en-US" altLang="zh-CN" sz="2800" b="1" dirty="0" smtClean="0"/>
              <a:t>SFR ~4x all z=5.5-6.5 </a:t>
            </a:r>
          </a:p>
          <a:p>
            <a:r>
              <a:rPr lang="en-US" altLang="zh-CN" sz="2800" b="1" dirty="0" smtClean="0"/>
              <a:t>Galaxies in HUDF</a:t>
            </a:r>
          </a:p>
          <a:p>
            <a:r>
              <a:rPr lang="en-US" altLang="zh-CN" sz="2800" b="1" dirty="0" smtClean="0"/>
              <a:t> </a:t>
            </a:r>
            <a:endParaRPr lang="zh-CN" altLang="en-US" sz="2800" b="1" dirty="0"/>
          </a:p>
        </p:txBody>
      </p:sp>
      <p:cxnSp>
        <p:nvCxnSpPr>
          <p:cNvPr id="9" name="Straight Connector 7"/>
          <p:cNvCxnSpPr/>
          <p:nvPr/>
        </p:nvCxnSpPr>
        <p:spPr>
          <a:xfrm>
            <a:off x="1195635" y="6321058"/>
            <a:ext cx="3455737" cy="0"/>
          </a:xfrm>
          <a:prstGeom prst="line">
            <a:avLst/>
          </a:prstGeom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2889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LESS_24umdropout_img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0" r="26121" b="1949"/>
          <a:stretch/>
        </p:blipFill>
        <p:spPr>
          <a:xfrm>
            <a:off x="478890" y="1584181"/>
            <a:ext cx="7485824" cy="5220519"/>
          </a:xfrm>
          <a:prstGeom prst="rect">
            <a:avLst/>
          </a:prstGeom>
        </p:spPr>
      </p:pic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478890" y="0"/>
            <a:ext cx="7841874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8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828675" eaLnBrk="0" hangingPunct="0">
              <a:tabLst>
                <a:tab pos="657225" algn="l"/>
              </a:tabLst>
              <a:defRPr kumimoji="1" sz="2400">
                <a:solidFill>
                  <a:schemeClr val="tx1"/>
                </a:solidFill>
                <a:latin typeface="Calibri" charset="0"/>
                <a:ea typeface="ＭＳ Ｐゴシック" charset="0"/>
                <a:cs typeface="宋体" charset="0"/>
              </a:defRPr>
            </a:lvl1pPr>
            <a:lvl2pPr marL="742950" indent="-285750" defTabSz="828675" eaLnBrk="0" hangingPunct="0">
              <a:tabLst>
                <a:tab pos="657225" algn="l"/>
              </a:tabLs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2pPr>
            <a:lvl3pPr marL="1143000" indent="-228600" defTabSz="828675" eaLnBrk="0" hangingPunct="0">
              <a:tabLst>
                <a:tab pos="657225" algn="l"/>
              </a:tabLs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3pPr>
            <a:lvl4pPr marL="1600200" indent="-228600" defTabSz="828675" eaLnBrk="0" hangingPunct="0">
              <a:tabLst>
                <a:tab pos="657225" algn="l"/>
              </a:tabLs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4pPr>
            <a:lvl5pPr marL="2057400" indent="-228600" defTabSz="828675" eaLnBrk="0" hangingPunct="0">
              <a:tabLst>
                <a:tab pos="657225" algn="l"/>
              </a:tabLs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5pPr>
            <a:lvl6pPr marL="25146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6pPr>
            <a:lvl7pPr marL="29718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7pPr>
            <a:lvl8pPr marL="34290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8pPr>
            <a:lvl9pPr marL="3886200" indent="-228600" defTabSz="828675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</a:tabLs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9pPr>
          </a:lstStyle>
          <a:p>
            <a:pPr eaLnBrk="1" hangingPunct="1">
              <a:buClr>
                <a:srgbClr val="000000"/>
              </a:buClr>
              <a:buSzPct val="60000"/>
              <a:buFont typeface="StarBats" charset="0"/>
              <a:buNone/>
            </a:pPr>
            <a:r>
              <a:rPr kumimoji="0" lang="en-US" altLang="zh-CN" sz="2800" b="1" dirty="0" smtClean="0">
                <a:solidFill>
                  <a:srgbClr val="FF0000"/>
                </a:solidFill>
                <a:latin typeface="Times" charset="0"/>
              </a:rPr>
              <a:t>Herschel photometry catalog: using positions of </a:t>
            </a:r>
          </a:p>
          <a:p>
            <a:pPr eaLnBrk="1" hangingPunct="1">
              <a:buClr>
                <a:srgbClr val="000000"/>
              </a:buClr>
              <a:buSzPct val="60000"/>
              <a:buFont typeface="StarBats" charset="0"/>
              <a:buNone/>
            </a:pPr>
            <a:r>
              <a:rPr kumimoji="0" lang="en-US" altLang="zh-CN" sz="2800" b="1" dirty="0" smtClean="0">
                <a:solidFill>
                  <a:srgbClr val="FF0000"/>
                </a:solidFill>
                <a:latin typeface="Times" charset="0"/>
              </a:rPr>
              <a:t>source &gt;3sigma in the deep 24um image</a:t>
            </a:r>
          </a:p>
          <a:p>
            <a:pPr eaLnBrk="1" hangingPunct="1">
              <a:buClr>
                <a:srgbClr val="000000"/>
              </a:buClr>
              <a:buSzPct val="60000"/>
              <a:buFont typeface="StarBats" charset="0"/>
              <a:buNone/>
            </a:pPr>
            <a:r>
              <a:rPr kumimoji="0" lang="en-US" altLang="zh-CN" sz="2800" b="1" dirty="0" smtClean="0">
                <a:solidFill>
                  <a:srgbClr val="0000FF"/>
                </a:solidFill>
                <a:latin typeface="Times" charset="0"/>
              </a:rPr>
              <a:t>Bias </a:t>
            </a:r>
            <a:r>
              <a:rPr kumimoji="0" lang="en-US" altLang="zh-CN" sz="2800" b="1" dirty="0">
                <a:solidFill>
                  <a:srgbClr val="0000FF"/>
                </a:solidFill>
                <a:latin typeface="Times" charset="0"/>
              </a:rPr>
              <a:t>(</a:t>
            </a:r>
            <a:r>
              <a:rPr kumimoji="0" lang="en-US" altLang="zh-CN" sz="2800" b="1" dirty="0" smtClean="0">
                <a:solidFill>
                  <a:srgbClr val="0000FF"/>
                </a:solidFill>
                <a:latin typeface="Times" charset="0"/>
              </a:rPr>
              <a:t>1</a:t>
            </a:r>
            <a:r>
              <a:rPr kumimoji="0" lang="en-US" altLang="zh-CN" sz="2800" b="1" dirty="0">
                <a:solidFill>
                  <a:srgbClr val="0000FF"/>
                </a:solidFill>
                <a:latin typeface="Times" charset="0"/>
              </a:rPr>
              <a:t>)</a:t>
            </a:r>
            <a:r>
              <a:rPr kumimoji="0" lang="en-US" altLang="zh-CN" sz="2800" b="1" dirty="0" smtClean="0">
                <a:solidFill>
                  <a:srgbClr val="0000FF"/>
                </a:solidFill>
                <a:latin typeface="Times" charset="0"/>
              </a:rPr>
              <a:t>:  against 24um non-detections</a:t>
            </a:r>
            <a:endParaRPr kumimoji="0" lang="en-GB" altLang="zh-CN" sz="2800" b="1" dirty="0">
              <a:solidFill>
                <a:srgbClr val="0000FF"/>
              </a:solidFill>
              <a:latin typeface="Times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184334" y="1584181"/>
            <a:ext cx="2339170" cy="2577282"/>
          </a:xfrm>
          <a:prstGeom prst="rect">
            <a:avLst/>
          </a:prstGeom>
          <a:solidFill>
            <a:schemeClr val="tx2">
              <a:lumMod val="60000"/>
              <a:lumOff val="40000"/>
              <a:alpha val="5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89840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0" descr="ds9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-2574" r="25662" b="33997"/>
          <a:stretch/>
        </p:blipFill>
        <p:spPr>
          <a:xfrm>
            <a:off x="92075" y="1133774"/>
            <a:ext cx="6604000" cy="4027714"/>
          </a:xfrm>
          <a:prstGeom prst="rect">
            <a:avLst/>
          </a:prstGeom>
        </p:spPr>
      </p:pic>
      <p:sp>
        <p:nvSpPr>
          <p:cNvPr id="5" name="ZoneTexte 88"/>
          <p:cNvSpPr txBox="1">
            <a:spLocks noChangeArrowheads="1"/>
          </p:cNvSpPr>
          <p:nvPr/>
        </p:nvSpPr>
        <p:spPr bwMode="auto">
          <a:xfrm>
            <a:off x="92075" y="2396"/>
            <a:ext cx="5548332" cy="646331"/>
          </a:xfrm>
          <a:prstGeom prst="rect">
            <a:avLst/>
          </a:prstGeom>
          <a:noFill/>
          <a:ln w="9525">
            <a:solidFill>
              <a:srgbClr val="FFCC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CC66"/>
                </a:solidFill>
                <a:latin typeface="Arial" charset="0"/>
              </a:rPr>
              <a:t>FWHM=  </a:t>
            </a:r>
            <a:r>
              <a:rPr lang="en-US" b="1" dirty="0" smtClean="0">
                <a:solidFill>
                  <a:srgbClr val="FFCC66"/>
                </a:solidFill>
                <a:latin typeface="Arial" charset="0"/>
              </a:rPr>
              <a:t>5.7”  </a:t>
            </a:r>
            <a:r>
              <a:rPr lang="en-US" b="1" dirty="0" smtClean="0">
                <a:solidFill>
                  <a:srgbClr val="0000FF"/>
                </a:solidFill>
                <a:latin typeface="Arial" charset="0"/>
              </a:rPr>
              <a:t>6.7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"    11" </a:t>
            </a:r>
            <a:r>
              <a:rPr lang="en-US" b="1" dirty="0">
                <a:solidFill>
                  <a:srgbClr val="000000"/>
                </a:solidFill>
                <a:latin typeface="Arial" charset="0"/>
              </a:rPr>
              <a:t>  </a:t>
            </a:r>
            <a:r>
              <a:rPr lang="en-US" b="1" dirty="0">
                <a:solidFill>
                  <a:srgbClr val="FF0000"/>
                </a:solidFill>
                <a:latin typeface="Arial" charset="0"/>
              </a:rPr>
              <a:t>18.1"   24.9"    36.9"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CC66"/>
                </a:solidFill>
                <a:latin typeface="Symbol" charset="2"/>
                <a:ea typeface="Symbol" charset="2"/>
                <a:cs typeface="Symbol" charset="2"/>
              </a:rPr>
              <a:t>l</a:t>
            </a:r>
            <a:r>
              <a:rPr lang="en-US" b="1" dirty="0">
                <a:solidFill>
                  <a:srgbClr val="FFCC66"/>
                </a:solidFill>
                <a:latin typeface="Arial" charset="0"/>
              </a:rPr>
              <a:t> (</a:t>
            </a:r>
            <a:r>
              <a:rPr lang="en-US" b="1" dirty="0">
                <a:solidFill>
                  <a:srgbClr val="FFCC66"/>
                </a:solidFill>
                <a:latin typeface="Symbol" charset="2"/>
                <a:ea typeface="Symbol" charset="2"/>
                <a:cs typeface="Symbol" charset="2"/>
              </a:rPr>
              <a:t>m</a:t>
            </a:r>
            <a:r>
              <a:rPr lang="en-US" b="1" dirty="0">
                <a:solidFill>
                  <a:srgbClr val="FFCC66"/>
                </a:solidFill>
                <a:latin typeface="Arial" charset="0"/>
              </a:rPr>
              <a:t>m)=  </a:t>
            </a:r>
            <a:r>
              <a:rPr lang="en-US" b="1" dirty="0" smtClean="0">
                <a:solidFill>
                  <a:srgbClr val="FFCC66"/>
                </a:solidFill>
                <a:latin typeface="Arial" charset="0"/>
              </a:rPr>
              <a:t>24     </a:t>
            </a:r>
            <a:r>
              <a:rPr lang="en-US" b="1" dirty="0" smtClean="0">
                <a:solidFill>
                  <a:srgbClr val="0000FF"/>
                </a:solidFill>
                <a:latin typeface="Arial" charset="0"/>
              </a:rPr>
              <a:t>100    </a:t>
            </a:r>
            <a:r>
              <a:rPr lang="en-US" b="1" dirty="0">
                <a:solidFill>
                  <a:srgbClr val="0000FF"/>
                </a:solidFill>
                <a:latin typeface="Arial" charset="0"/>
              </a:rPr>
              <a:t>160 </a:t>
            </a:r>
            <a:r>
              <a:rPr lang="en-US" b="1" dirty="0">
                <a:solidFill>
                  <a:srgbClr val="000000"/>
                </a:solidFill>
                <a:latin typeface="Arial" charset="0"/>
              </a:rPr>
              <a:t>   </a:t>
            </a:r>
            <a:r>
              <a:rPr lang="en-US" b="1" dirty="0">
                <a:solidFill>
                  <a:srgbClr val="FF0000"/>
                </a:solidFill>
                <a:latin typeface="Arial" charset="0"/>
              </a:rPr>
              <a:t>250      350      </a:t>
            </a:r>
            <a:r>
              <a:rPr lang="en-US" b="1" dirty="0" smtClean="0">
                <a:solidFill>
                  <a:srgbClr val="FF0000"/>
                </a:solidFill>
                <a:latin typeface="Arial" charset="0"/>
              </a:rPr>
              <a:t>500</a:t>
            </a:r>
            <a:endParaRPr lang="en-US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733664"/>
            <a:ext cx="97007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0000FF"/>
                </a:solidFill>
                <a:latin typeface="Times" charset="0"/>
              </a:rPr>
              <a:t>Bias (</a:t>
            </a:r>
            <a:r>
              <a:rPr lang="en-US" altLang="zh-CN" sz="2000" b="1" dirty="0" smtClean="0">
                <a:solidFill>
                  <a:srgbClr val="0000FF"/>
                </a:solidFill>
                <a:latin typeface="Times" charset="0"/>
              </a:rPr>
              <a:t>b</a:t>
            </a:r>
            <a:r>
              <a:rPr lang="en-US" altLang="zh-CN" sz="2000" b="1" dirty="0">
                <a:solidFill>
                  <a:srgbClr val="0000FF"/>
                </a:solidFill>
                <a:latin typeface="Times" charset="0"/>
              </a:rPr>
              <a:t>)</a:t>
            </a:r>
            <a:r>
              <a:rPr lang="en-US" altLang="zh-CN" sz="2000" b="1" dirty="0" smtClean="0">
                <a:solidFill>
                  <a:srgbClr val="0000FF"/>
                </a:solidFill>
                <a:latin typeface="Times" charset="0"/>
              </a:rPr>
              <a:t>: Wrong  SPIRE flux of a </a:t>
            </a:r>
            <a:r>
              <a:rPr lang="en-US" altLang="zh-CN" sz="2000" b="1" dirty="0" smtClean="0">
                <a:solidFill>
                  <a:srgbClr val="3366FF"/>
                </a:solidFill>
              </a:rPr>
              <a:t>high</a:t>
            </a:r>
            <a:r>
              <a:rPr lang="en-US" altLang="zh-CN" sz="2000" b="1" dirty="0">
                <a:solidFill>
                  <a:srgbClr val="3366FF"/>
                </a:solidFill>
              </a:rPr>
              <a:t>-z </a:t>
            </a:r>
            <a:r>
              <a:rPr lang="en-US" altLang="zh-CN" sz="2000" b="1" dirty="0" smtClean="0">
                <a:solidFill>
                  <a:srgbClr val="3366FF"/>
                </a:solidFill>
              </a:rPr>
              <a:t>source if it is blended  with a close </a:t>
            </a:r>
            <a:r>
              <a:rPr lang="en-US" altLang="zh-CN" sz="2000" b="1" dirty="0">
                <a:solidFill>
                  <a:srgbClr val="3366FF"/>
                </a:solidFill>
              </a:rPr>
              <a:t>low-z </a:t>
            </a:r>
            <a:r>
              <a:rPr lang="en-US" altLang="zh-CN" sz="2000" b="1" dirty="0" err="1">
                <a:solidFill>
                  <a:srgbClr val="3366FF"/>
                </a:solidFill>
              </a:rPr>
              <a:t>neib</a:t>
            </a:r>
            <a:r>
              <a:rPr lang="en-US" altLang="zh-CN" sz="2000" b="1" dirty="0">
                <a:solidFill>
                  <a:srgbClr val="3366FF"/>
                </a:solidFill>
              </a:rPr>
              <a:t>.</a:t>
            </a:r>
            <a:r>
              <a:rPr lang="en-US" altLang="zh-CN" sz="2000" b="1" dirty="0" smtClean="0">
                <a:solidFill>
                  <a:srgbClr val="3366FF"/>
                </a:solidFill>
              </a:rPr>
              <a:t>,</a:t>
            </a:r>
            <a:endParaRPr lang="en-US" sz="2000" dirty="0"/>
          </a:p>
        </p:txBody>
      </p:sp>
      <p:sp>
        <p:nvSpPr>
          <p:cNvPr id="16" name="ZoneTexte 31"/>
          <p:cNvSpPr txBox="1">
            <a:spLocks noChangeArrowheads="1"/>
          </p:cNvSpPr>
          <p:nvPr/>
        </p:nvSpPr>
        <p:spPr bwMode="auto">
          <a:xfrm>
            <a:off x="2431799" y="1293822"/>
            <a:ext cx="730250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Calibri" charset="0"/>
              </a:rPr>
              <a:t>24um</a:t>
            </a:r>
          </a:p>
        </p:txBody>
      </p:sp>
      <p:sp>
        <p:nvSpPr>
          <p:cNvPr id="17" name="ZoneTexte 20"/>
          <p:cNvSpPr txBox="1">
            <a:spLocks noChangeArrowheads="1"/>
          </p:cNvSpPr>
          <p:nvPr/>
        </p:nvSpPr>
        <p:spPr bwMode="auto">
          <a:xfrm>
            <a:off x="4474171" y="1271032"/>
            <a:ext cx="847725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FF"/>
                </a:solidFill>
                <a:latin typeface="Calibri" charset="0"/>
              </a:rPr>
              <a:t>100um</a:t>
            </a:r>
          </a:p>
        </p:txBody>
      </p:sp>
      <p:sp>
        <p:nvSpPr>
          <p:cNvPr id="19" name="ZoneTexte 22"/>
          <p:cNvSpPr txBox="1">
            <a:spLocks noChangeArrowheads="1"/>
          </p:cNvSpPr>
          <p:nvPr/>
        </p:nvSpPr>
        <p:spPr bwMode="auto">
          <a:xfrm>
            <a:off x="265787" y="3230233"/>
            <a:ext cx="846138" cy="369888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250um</a:t>
            </a:r>
          </a:p>
        </p:txBody>
      </p:sp>
      <p:sp>
        <p:nvSpPr>
          <p:cNvPr id="20" name="ZoneTexte 24"/>
          <p:cNvSpPr txBox="1">
            <a:spLocks noChangeArrowheads="1"/>
          </p:cNvSpPr>
          <p:nvPr/>
        </p:nvSpPr>
        <p:spPr bwMode="auto">
          <a:xfrm>
            <a:off x="2348222" y="3228529"/>
            <a:ext cx="847725" cy="369888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350um</a:t>
            </a:r>
          </a:p>
        </p:txBody>
      </p:sp>
      <p:sp>
        <p:nvSpPr>
          <p:cNvPr id="21" name="ZoneTexte 26"/>
          <p:cNvSpPr txBox="1">
            <a:spLocks noChangeArrowheads="1"/>
          </p:cNvSpPr>
          <p:nvPr/>
        </p:nvSpPr>
        <p:spPr bwMode="auto">
          <a:xfrm>
            <a:off x="4467639" y="3221018"/>
            <a:ext cx="847725" cy="369888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500um</a:t>
            </a:r>
          </a:p>
        </p:txBody>
      </p:sp>
      <p:sp>
        <p:nvSpPr>
          <p:cNvPr id="22" name="ZoneTexte 31"/>
          <p:cNvSpPr txBox="1">
            <a:spLocks noChangeArrowheads="1"/>
          </p:cNvSpPr>
          <p:nvPr/>
        </p:nvSpPr>
        <p:spPr bwMode="auto">
          <a:xfrm>
            <a:off x="265787" y="1314851"/>
            <a:ext cx="756187" cy="461665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Calibri" charset="0"/>
              </a:rPr>
              <a:t>8</a:t>
            </a:r>
            <a:r>
              <a:rPr lang="en-US" sz="2400" b="1" dirty="0" smtClean="0">
                <a:solidFill>
                  <a:srgbClr val="000000"/>
                </a:solidFill>
                <a:latin typeface="Calibri" charset="0"/>
              </a:rPr>
              <a:t>um</a:t>
            </a:r>
            <a:endParaRPr lang="en-US" sz="2400" b="1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3" name="图片 15" descr="24um.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1" y="3221018"/>
            <a:ext cx="4024465" cy="3629471"/>
          </a:xfrm>
          <a:prstGeom prst="rect">
            <a:avLst/>
          </a:prstGeom>
        </p:spPr>
      </p:pic>
      <p:cxnSp>
        <p:nvCxnSpPr>
          <p:cNvPr id="24" name="Straight Arrow Connector 11"/>
          <p:cNvCxnSpPr>
            <a:cxnSpLocks noChangeShapeType="1"/>
          </p:cNvCxnSpPr>
          <p:nvPr/>
        </p:nvCxnSpPr>
        <p:spPr bwMode="auto">
          <a:xfrm flipH="1">
            <a:off x="1704200" y="2096034"/>
            <a:ext cx="1161689" cy="1608049"/>
          </a:xfrm>
          <a:prstGeom prst="straightConnector1">
            <a:avLst/>
          </a:prstGeom>
          <a:ln w="57150" cmpd="sng">
            <a:solidFill>
              <a:schemeClr val="accent5">
                <a:lumMod val="60000"/>
                <a:lumOff val="40000"/>
              </a:schemeClr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11"/>
          <p:cNvCxnSpPr>
            <a:cxnSpLocks noChangeShapeType="1"/>
          </p:cNvCxnSpPr>
          <p:nvPr/>
        </p:nvCxnSpPr>
        <p:spPr bwMode="auto">
          <a:xfrm flipH="1">
            <a:off x="3388137" y="4517077"/>
            <a:ext cx="1611924" cy="868050"/>
          </a:xfrm>
          <a:prstGeom prst="straightConnector1">
            <a:avLst/>
          </a:prstGeom>
          <a:ln w="57150" cmpd="sng">
            <a:solidFill>
              <a:schemeClr val="accent5">
                <a:lumMod val="60000"/>
                <a:lumOff val="40000"/>
              </a:schemeClr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39" descr="屏幕快照 2013-11-22 上午8.50.2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75" y="736499"/>
            <a:ext cx="9144000" cy="1805666"/>
          </a:xfrm>
          <a:prstGeom prst="rect">
            <a:avLst/>
          </a:prstGeom>
        </p:spPr>
      </p:pic>
      <p:sp>
        <p:nvSpPr>
          <p:cNvPr id="27" name="TextBox 2"/>
          <p:cNvSpPr txBox="1">
            <a:spLocks noChangeArrowheads="1"/>
          </p:cNvSpPr>
          <p:nvPr/>
        </p:nvSpPr>
        <p:spPr bwMode="auto">
          <a:xfrm>
            <a:off x="2983476" y="1772574"/>
            <a:ext cx="6104120" cy="369332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 dirty="0" smtClean="0">
              <a:latin typeface="黑体" charset="0"/>
              <a:ea typeface="黑体" charset="0"/>
              <a:cs typeface="黑体" charset="0"/>
            </a:endParaRPr>
          </a:p>
        </p:txBody>
      </p:sp>
      <p:cxnSp>
        <p:nvCxnSpPr>
          <p:cNvPr id="28" name="Straight Arrow Connector 11"/>
          <p:cNvCxnSpPr>
            <a:cxnSpLocks noChangeShapeType="1"/>
          </p:cNvCxnSpPr>
          <p:nvPr/>
        </p:nvCxnSpPr>
        <p:spPr bwMode="auto">
          <a:xfrm>
            <a:off x="3298006" y="1146949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11"/>
          <p:cNvCxnSpPr>
            <a:cxnSpLocks noChangeShapeType="1"/>
          </p:cNvCxnSpPr>
          <p:nvPr/>
        </p:nvCxnSpPr>
        <p:spPr bwMode="auto">
          <a:xfrm>
            <a:off x="7407827" y="1146949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11"/>
          <p:cNvCxnSpPr>
            <a:cxnSpLocks noChangeShapeType="1"/>
          </p:cNvCxnSpPr>
          <p:nvPr/>
        </p:nvCxnSpPr>
        <p:spPr bwMode="auto">
          <a:xfrm>
            <a:off x="8795374" y="1146949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44"/>
          <p:cNvSpPr/>
          <p:nvPr/>
        </p:nvSpPr>
        <p:spPr>
          <a:xfrm>
            <a:off x="3171875" y="861862"/>
            <a:ext cx="14032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24um (</a:t>
            </a:r>
            <a:r>
              <a:rPr lang="en-US" altLang="zh-CN" b="1" dirty="0" err="1" smtClean="0">
                <a:solidFill>
                  <a:srgbClr val="FF0000"/>
                </a:solidFill>
                <a:latin typeface="Arial" charset="0"/>
              </a:rPr>
              <a:t>uJy</a:t>
            </a:r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) </a:t>
            </a:r>
            <a:endParaRPr lang="zh-CN" altLang="en-US" dirty="0"/>
          </a:p>
        </p:txBody>
      </p:sp>
      <p:sp>
        <p:nvSpPr>
          <p:cNvPr id="32" name="矩形 45"/>
          <p:cNvSpPr/>
          <p:nvPr/>
        </p:nvSpPr>
        <p:spPr>
          <a:xfrm>
            <a:off x="6935132" y="842189"/>
            <a:ext cx="916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500um </a:t>
            </a:r>
            <a:endParaRPr lang="zh-CN" altLang="en-US" dirty="0"/>
          </a:p>
        </p:txBody>
      </p:sp>
      <p:sp>
        <p:nvSpPr>
          <p:cNvPr id="33" name="矩形 46"/>
          <p:cNvSpPr/>
          <p:nvPr/>
        </p:nvSpPr>
        <p:spPr>
          <a:xfrm>
            <a:off x="8645333" y="822595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charset="0"/>
              </a:rPr>
              <a:t>z</a:t>
            </a:r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zh-CN" altLang="en-US" dirty="0"/>
          </a:p>
        </p:txBody>
      </p:sp>
      <p:cxnSp>
        <p:nvCxnSpPr>
          <p:cNvPr id="34" name="Straight Arrow Connector 11"/>
          <p:cNvCxnSpPr>
            <a:cxnSpLocks noChangeShapeType="1"/>
          </p:cNvCxnSpPr>
          <p:nvPr/>
        </p:nvCxnSpPr>
        <p:spPr bwMode="auto">
          <a:xfrm>
            <a:off x="6469473" y="1154949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45"/>
          <p:cNvSpPr/>
          <p:nvPr/>
        </p:nvSpPr>
        <p:spPr>
          <a:xfrm>
            <a:off x="6069350" y="850189"/>
            <a:ext cx="916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350um </a:t>
            </a:r>
            <a:endParaRPr lang="zh-CN" altLang="en-US" dirty="0"/>
          </a:p>
        </p:txBody>
      </p:sp>
      <p:cxnSp>
        <p:nvCxnSpPr>
          <p:cNvPr id="36" name="Straight Arrow Connector 11"/>
          <p:cNvCxnSpPr>
            <a:cxnSpLocks noChangeShapeType="1"/>
          </p:cNvCxnSpPr>
          <p:nvPr/>
        </p:nvCxnSpPr>
        <p:spPr bwMode="auto">
          <a:xfrm>
            <a:off x="5630313" y="1174821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45"/>
          <p:cNvSpPr/>
          <p:nvPr/>
        </p:nvSpPr>
        <p:spPr>
          <a:xfrm>
            <a:off x="5157618" y="815632"/>
            <a:ext cx="9619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250</a:t>
            </a:r>
            <a:r>
              <a:rPr lang="en-US" altLang="zh-CN" sz="2000" b="1" dirty="0" smtClean="0">
                <a:solidFill>
                  <a:srgbClr val="FF0000"/>
                </a:solidFill>
                <a:latin typeface="Arial" charset="0"/>
              </a:rPr>
              <a:t>um </a:t>
            </a:r>
            <a:r>
              <a:rPr lang="en-US" altLang="zh-CN" sz="2000" dirty="0" smtClean="0">
                <a:solidFill>
                  <a:srgbClr val="FF0000"/>
                </a:solidFill>
                <a:latin typeface="Abadi MT Condensed Extra Bold"/>
                <a:cs typeface="Abadi MT Condensed Extra Bold"/>
              </a:rPr>
              <a:t>  </a:t>
            </a:r>
            <a:endParaRPr lang="zh-CN" altLang="en-US" sz="2000" dirty="0">
              <a:latin typeface="Abadi MT Condensed Extra Bold"/>
              <a:cs typeface="Abadi MT Condensed Extra Bold"/>
            </a:endParaRPr>
          </a:p>
        </p:txBody>
      </p:sp>
    </p:spTree>
    <p:extLst>
      <p:ext uri="{BB962C8B-B14F-4D97-AF65-F5344CB8AC3E}">
        <p14:creationId xmlns:p14="http://schemas.microsoft.com/office/powerpoint/2010/main" val="2838774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1" grpId="0"/>
      <p:bldP spid="32" grpId="0"/>
      <p:bldP spid="33" grpId="0"/>
      <p:bldP spid="35" grpId="0"/>
      <p:bldP spid="3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gh_obj2_z0.27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6" t="5772" r="20420" b="50000"/>
          <a:stretch/>
        </p:blipFill>
        <p:spPr>
          <a:xfrm>
            <a:off x="932486" y="1474881"/>
            <a:ext cx="6045089" cy="5383119"/>
          </a:xfrm>
          <a:prstGeom prst="rect">
            <a:avLst/>
          </a:prstGeom>
        </p:spPr>
      </p:pic>
      <p:pic>
        <p:nvPicPr>
          <p:cNvPr id="6" name="图片 5" descr="屏幕快照 2013-11-22 上午8.50.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38" y="-22595"/>
            <a:ext cx="9144000" cy="1805666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802663" y="1013480"/>
            <a:ext cx="6104120" cy="369332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 dirty="0" smtClean="0">
              <a:latin typeface="黑体" charset="0"/>
              <a:ea typeface="黑体" charset="0"/>
              <a:cs typeface="黑体" charset="0"/>
            </a:endParaRPr>
          </a:p>
        </p:txBody>
      </p:sp>
      <p:cxnSp>
        <p:nvCxnSpPr>
          <p:cNvPr id="8" name="Straight Arrow Connector 11"/>
          <p:cNvCxnSpPr>
            <a:cxnSpLocks noChangeShapeType="1"/>
          </p:cNvCxnSpPr>
          <p:nvPr/>
        </p:nvCxnSpPr>
        <p:spPr bwMode="auto">
          <a:xfrm>
            <a:off x="3117193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1"/>
          <p:cNvCxnSpPr>
            <a:cxnSpLocks noChangeShapeType="1"/>
          </p:cNvCxnSpPr>
          <p:nvPr/>
        </p:nvCxnSpPr>
        <p:spPr bwMode="auto">
          <a:xfrm>
            <a:off x="7227014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1"/>
          <p:cNvCxnSpPr>
            <a:cxnSpLocks noChangeShapeType="1"/>
          </p:cNvCxnSpPr>
          <p:nvPr/>
        </p:nvCxnSpPr>
        <p:spPr bwMode="auto">
          <a:xfrm>
            <a:off x="8614561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991062" y="102768"/>
            <a:ext cx="787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24um 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754319" y="83095"/>
            <a:ext cx="980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500 um 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8464520" y="6350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charset="0"/>
              </a:rPr>
              <a:t>z</a:t>
            </a:r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zh-CN" altLang="en-US" dirty="0"/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2026421" y="2857995"/>
            <a:ext cx="808396" cy="377322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 dirty="0" smtClean="0">
              <a:latin typeface="黑体" charset="0"/>
              <a:ea typeface="黑体" charset="0"/>
              <a:cs typeface="黑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574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屏幕快照 2013-11-22 上午8.50.2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738" y="-22595"/>
            <a:ext cx="9144000" cy="1805666"/>
          </a:xfrm>
          <a:prstGeom prst="rect">
            <a:avLst/>
          </a:prstGeom>
        </p:spPr>
      </p:pic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2802663" y="1013480"/>
            <a:ext cx="6104120" cy="369332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 dirty="0" smtClean="0">
              <a:latin typeface="黑体" charset="0"/>
              <a:ea typeface="黑体" charset="0"/>
              <a:cs typeface="黑体" charset="0"/>
            </a:endParaRPr>
          </a:p>
        </p:txBody>
      </p:sp>
      <p:cxnSp>
        <p:nvCxnSpPr>
          <p:cNvPr id="8" name="Straight Arrow Connector 11"/>
          <p:cNvCxnSpPr>
            <a:cxnSpLocks noChangeShapeType="1"/>
          </p:cNvCxnSpPr>
          <p:nvPr/>
        </p:nvCxnSpPr>
        <p:spPr bwMode="auto">
          <a:xfrm>
            <a:off x="3117193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11"/>
          <p:cNvCxnSpPr>
            <a:cxnSpLocks noChangeShapeType="1"/>
          </p:cNvCxnSpPr>
          <p:nvPr/>
        </p:nvCxnSpPr>
        <p:spPr bwMode="auto">
          <a:xfrm>
            <a:off x="7227014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11"/>
          <p:cNvCxnSpPr>
            <a:cxnSpLocks noChangeShapeType="1"/>
          </p:cNvCxnSpPr>
          <p:nvPr/>
        </p:nvCxnSpPr>
        <p:spPr bwMode="auto">
          <a:xfrm>
            <a:off x="8614561" y="387855"/>
            <a:ext cx="17396" cy="558186"/>
          </a:xfrm>
          <a:prstGeom prst="straightConnector1">
            <a:avLst/>
          </a:prstGeom>
          <a:ln w="12700" cmpd="sng">
            <a:solidFill>
              <a:srgbClr val="FF0000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991062" y="102768"/>
            <a:ext cx="7876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24um 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6754319" y="83095"/>
            <a:ext cx="980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500 um 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8464520" y="63501"/>
            <a:ext cx="300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Arial" charset="0"/>
              </a:rPr>
              <a:t>z</a:t>
            </a:r>
            <a:r>
              <a:rPr lang="en-US" altLang="zh-CN" b="1" dirty="0" smtClean="0">
                <a:solidFill>
                  <a:srgbClr val="FF0000"/>
                </a:solidFill>
                <a:latin typeface="Arial" charset="0"/>
              </a:rPr>
              <a:t> </a:t>
            </a:r>
            <a:endParaRPr lang="zh-CN" altLang="en-US" dirty="0"/>
          </a:p>
        </p:txBody>
      </p:sp>
      <p:pic>
        <p:nvPicPr>
          <p:cNvPr id="3" name="图片 2" descr="gh_obj3_z3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3" t="5252" r="7291" b="47634"/>
          <a:stretch/>
        </p:blipFill>
        <p:spPr>
          <a:xfrm>
            <a:off x="-182372" y="1298770"/>
            <a:ext cx="7106195" cy="5559230"/>
          </a:xfrm>
          <a:prstGeom prst="rect">
            <a:avLst/>
          </a:prstGeom>
        </p:spPr>
      </p:pic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1009692" y="2669334"/>
            <a:ext cx="808396" cy="377322"/>
          </a:xfrm>
          <a:prstGeom prst="rect">
            <a:avLst/>
          </a:prstGeom>
          <a:noFill/>
          <a:ln w="44450">
            <a:solidFill>
              <a:srgbClr val="008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endParaRPr kumimoji="0" lang="en-US" altLang="zh-CN" sz="1800" b="1" dirty="0" smtClean="0">
              <a:latin typeface="黑体" charset="0"/>
              <a:ea typeface="黑体" charset="0"/>
              <a:cs typeface="黑体" charset="0"/>
            </a:endParaRPr>
          </a:p>
        </p:txBody>
      </p:sp>
      <p:cxnSp>
        <p:nvCxnSpPr>
          <p:cNvPr id="15" name="Straight Connector 7"/>
          <p:cNvCxnSpPr/>
          <p:nvPr/>
        </p:nvCxnSpPr>
        <p:spPr>
          <a:xfrm>
            <a:off x="2428235" y="1946502"/>
            <a:ext cx="0" cy="4354901"/>
          </a:xfrm>
          <a:prstGeom prst="line">
            <a:avLst/>
          </a:prstGeom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512919" y="1946502"/>
            <a:ext cx="9562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&gt;250um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5378241" y="1783071"/>
            <a:ext cx="3672994" cy="433964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sz="2200" dirty="0" smtClean="0"/>
              <a:t>1. By </a:t>
            </a:r>
            <a:r>
              <a:rPr lang="en-US" altLang="zh-CN" sz="2200" b="1" u="sng" dirty="0" smtClean="0"/>
              <a:t>“Spectral” </a:t>
            </a:r>
            <a:r>
              <a:rPr lang="en-US" altLang="zh-CN" sz="2200" b="1" u="sng" dirty="0" err="1" smtClean="0"/>
              <a:t>deconfusion</a:t>
            </a:r>
            <a:r>
              <a:rPr lang="en-US" altLang="zh-CN" sz="2200" b="1" u="sng" dirty="0" smtClean="0"/>
              <a:t>:</a:t>
            </a:r>
          </a:p>
          <a:p>
            <a:pPr algn="just"/>
            <a:r>
              <a:rPr lang="en-US" altLang="zh-CN" dirty="0" smtClean="0"/>
              <a:t>(i.e., </a:t>
            </a:r>
            <a:r>
              <a:rPr lang="en-US" altLang="zh-CN" dirty="0"/>
              <a:t>. Iteratively subtract the flux in SPIRE 350 and 500um </a:t>
            </a:r>
            <a:r>
              <a:rPr lang="en-US" altLang="zh-CN" dirty="0" smtClean="0"/>
              <a:t>of </a:t>
            </a:r>
            <a:r>
              <a:rPr lang="en-US" altLang="zh-CN" dirty="0"/>
              <a:t>low-z sources </a:t>
            </a:r>
            <a:r>
              <a:rPr lang="en-US" altLang="zh-CN" dirty="0" smtClean="0"/>
              <a:t>based </a:t>
            </a:r>
            <a:r>
              <a:rPr lang="en-US" altLang="zh-CN" dirty="0"/>
              <a:t>on </a:t>
            </a:r>
            <a:r>
              <a:rPr lang="en-US" altLang="zh-CN" dirty="0" smtClean="0"/>
              <a:t>redshift </a:t>
            </a:r>
            <a:r>
              <a:rPr lang="en-US" altLang="zh-CN" dirty="0"/>
              <a:t>and best-fit </a:t>
            </a:r>
            <a:r>
              <a:rPr lang="en-US" altLang="zh-CN" dirty="0" smtClean="0"/>
              <a:t>templates, </a:t>
            </a:r>
          </a:p>
          <a:p>
            <a:pPr algn="just"/>
            <a:r>
              <a:rPr lang="en-US" altLang="zh-CN" sz="2200" dirty="0" smtClean="0"/>
              <a:t>2. </a:t>
            </a:r>
            <a:r>
              <a:rPr lang="en-US" altLang="zh-CN" sz="2200" dirty="0"/>
              <a:t>T</a:t>
            </a:r>
            <a:r>
              <a:rPr lang="en-US" altLang="zh-CN" sz="2200" dirty="0" smtClean="0"/>
              <a:t>he SED is in agreement with the high-z source’s</a:t>
            </a:r>
          </a:p>
          <a:p>
            <a:pPr algn="just"/>
            <a:r>
              <a:rPr lang="en-US" altLang="zh-CN" sz="2200" dirty="0" smtClean="0"/>
              <a:t>3. The SPIRE flux is not correctly measured in the catalog</a:t>
            </a:r>
          </a:p>
          <a:p>
            <a:pPr algn="just"/>
            <a:r>
              <a:rPr lang="en-US" altLang="zh-CN" sz="2400" dirty="0" smtClean="0"/>
              <a:t>4</a:t>
            </a:r>
            <a:r>
              <a:rPr lang="en-US" altLang="zh-CN" sz="2400" b="1" u="sng" dirty="0" smtClean="0"/>
              <a:t>. Missed a population of candidates of high-z SPIRE sources?</a:t>
            </a:r>
            <a:endParaRPr lang="en-US" altLang="zh-CN" sz="2400" b="1" u="sng" dirty="0"/>
          </a:p>
        </p:txBody>
      </p:sp>
    </p:spTree>
    <p:extLst>
      <p:ext uri="{BB962C8B-B14F-4D97-AF65-F5344CB8AC3E}">
        <p14:creationId xmlns:p14="http://schemas.microsoft.com/office/powerpoint/2010/main" val="2606277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sedvsz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6" t="13737" r="8489" b="4924"/>
          <a:stretch/>
        </p:blipFill>
        <p:spPr>
          <a:xfrm rot="5400000">
            <a:off x="1862352" y="412825"/>
            <a:ext cx="5354259" cy="7534228"/>
          </a:xfrm>
          <a:prstGeom prst="rect">
            <a:avLst/>
          </a:prstGeom>
        </p:spPr>
      </p:pic>
      <p:sp>
        <p:nvSpPr>
          <p:cNvPr id="5" name="Rectangle 3"/>
          <p:cNvSpPr/>
          <p:nvPr/>
        </p:nvSpPr>
        <p:spPr>
          <a:xfrm>
            <a:off x="4239452" y="1617544"/>
            <a:ext cx="3925872" cy="241971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3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35000"/>
                </a:schemeClr>
              </a:gs>
            </a:gsLst>
            <a:lin ang="16200000" scaled="0"/>
            <a:tileRect/>
          </a:gradFill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 w="38100" cmpd="sng">
                  <a:solidFill>
                    <a:srgbClr val="FF0000"/>
                  </a:solidFill>
                </a:ln>
                <a:solidFill>
                  <a:srgbClr val="FF0000"/>
                </a:solidFill>
              </a:rPr>
              <a:t>Z&gt;2                                  </a:t>
            </a:r>
          </a:p>
          <a:p>
            <a:pPr algn="ctr"/>
            <a:endParaRPr lang="en-US" dirty="0">
              <a:ln w="38100" cmpd="sng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  <a:p>
            <a:pPr algn="ctr"/>
            <a:endParaRPr lang="en-US" dirty="0" smtClean="0">
              <a:ln w="38100" cmpd="sng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  <a:p>
            <a:pPr algn="ctr"/>
            <a:endParaRPr lang="en-US" dirty="0">
              <a:ln w="38100" cmpd="sng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  <a:p>
            <a:pPr algn="ctr"/>
            <a:endParaRPr lang="en-US" dirty="0" smtClean="0">
              <a:ln w="38100" cmpd="sng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  <a:p>
            <a:pPr algn="ctr"/>
            <a:endParaRPr lang="en-US" dirty="0">
              <a:ln w="38100" cmpd="sng"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dirty="0" smtClean="0"/>
              <a:t>A new, but efficient method to </a:t>
            </a:r>
            <a:r>
              <a:rPr lang="en-US" sz="3600" b="1" u="sng" dirty="0" smtClean="0"/>
              <a:t>systematically </a:t>
            </a:r>
            <a:r>
              <a:rPr lang="en-US" sz="3600" dirty="0" smtClean="0"/>
              <a:t>identify high-z Herschel 500um sources using </a:t>
            </a:r>
            <a:r>
              <a:rPr lang="en-US" sz="3600" b="1" i="1" u="sng" dirty="0" smtClean="0"/>
              <a:t>color-</a:t>
            </a:r>
            <a:r>
              <a:rPr lang="en-US" sz="3600" b="1" i="1" u="sng" dirty="0" err="1" smtClean="0"/>
              <a:t>deconfusion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7391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odsn_imcell_24um_submm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33" b="51130"/>
          <a:stretch/>
        </p:blipFill>
        <p:spPr>
          <a:xfrm>
            <a:off x="-199573" y="1"/>
            <a:ext cx="4170521" cy="3084286"/>
          </a:xfrm>
          <a:prstGeom prst="rect">
            <a:avLst/>
          </a:prstGeom>
        </p:spPr>
      </p:pic>
      <p:pic>
        <p:nvPicPr>
          <p:cNvPr id="5" name="Picture 4" descr="goodsn_imcell_24um_submm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88" r="52910" b="6057"/>
          <a:stretch/>
        </p:blipFill>
        <p:spPr>
          <a:xfrm>
            <a:off x="4689241" y="199569"/>
            <a:ext cx="4504922" cy="3011717"/>
          </a:xfrm>
          <a:prstGeom prst="rect">
            <a:avLst/>
          </a:prstGeom>
        </p:spPr>
      </p:pic>
      <p:sp>
        <p:nvSpPr>
          <p:cNvPr id="6" name="矩形 10"/>
          <p:cNvSpPr/>
          <p:nvPr/>
        </p:nvSpPr>
        <p:spPr>
          <a:xfrm>
            <a:off x="3007030" y="34173"/>
            <a:ext cx="262083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Convolve with </a:t>
            </a:r>
          </a:p>
          <a:p>
            <a:r>
              <a:rPr lang="en-US" altLang="zh-CN" sz="3200" b="1" dirty="0">
                <a:solidFill>
                  <a:srgbClr val="FF0000"/>
                </a:solidFill>
              </a:rPr>
              <a:t>SPIRE PSF</a:t>
            </a:r>
          </a:p>
        </p:txBody>
      </p:sp>
      <p:sp>
        <p:nvSpPr>
          <p:cNvPr id="7" name="右箭头 11"/>
          <p:cNvSpPr/>
          <p:nvPr/>
        </p:nvSpPr>
        <p:spPr>
          <a:xfrm flipV="1">
            <a:off x="3120220" y="1111391"/>
            <a:ext cx="2645961" cy="275053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8" name="矩形 14"/>
          <p:cNvSpPr/>
          <p:nvPr/>
        </p:nvSpPr>
        <p:spPr>
          <a:xfrm>
            <a:off x="123477" y="89972"/>
            <a:ext cx="15303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24 um original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41515" y="274638"/>
            <a:ext cx="1793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>
                <a:solidFill>
                  <a:srgbClr val="FFFF00"/>
                </a:solidFill>
              </a:rPr>
              <a:t>Convolved image</a:t>
            </a:r>
            <a:endParaRPr lang="zh-CN" altLang="en-US" dirty="0">
              <a:solidFill>
                <a:srgbClr val="FFFF00"/>
              </a:solidFill>
            </a:endParaRPr>
          </a:p>
        </p:txBody>
      </p:sp>
      <p:pic>
        <p:nvPicPr>
          <p:cNvPr id="10" name="Picture 9" descr="goodsn_imcell_24um_submm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09" t="841" r="3175" b="51510"/>
          <a:stretch/>
        </p:blipFill>
        <p:spPr>
          <a:xfrm>
            <a:off x="244239" y="3392718"/>
            <a:ext cx="3819743" cy="2793999"/>
          </a:xfrm>
          <a:prstGeom prst="rect">
            <a:avLst/>
          </a:prstGeom>
        </p:spPr>
      </p:pic>
      <p:sp>
        <p:nvSpPr>
          <p:cNvPr id="11" name="右箭头 11"/>
          <p:cNvSpPr/>
          <p:nvPr/>
        </p:nvSpPr>
        <p:spPr>
          <a:xfrm rot="19476211" flipV="1">
            <a:off x="2483389" y="3154969"/>
            <a:ext cx="3847830" cy="290404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4239" y="3120573"/>
            <a:ext cx="1817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Real 500 </a:t>
            </a:r>
            <a:r>
              <a:rPr lang="en-US" altLang="zh-CN" dirty="0">
                <a:solidFill>
                  <a:srgbClr val="FF0000"/>
                </a:solidFill>
              </a:rPr>
              <a:t>um </a:t>
            </a:r>
            <a:r>
              <a:rPr lang="en-US" altLang="zh-CN" dirty="0" smtClean="0">
                <a:solidFill>
                  <a:srgbClr val="FF0000"/>
                </a:solidFill>
              </a:rPr>
              <a:t>map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右箭头 11"/>
          <p:cNvSpPr/>
          <p:nvPr/>
        </p:nvSpPr>
        <p:spPr>
          <a:xfrm rot="5400000" flipV="1">
            <a:off x="5676665" y="2944022"/>
            <a:ext cx="1247600" cy="275055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437992" y="3305239"/>
            <a:ext cx="24545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</a:rPr>
              <a:t>Ratio of S</a:t>
            </a:r>
            <a:r>
              <a:rPr lang="en-US" altLang="zh-CN" sz="2000" b="1" baseline="-25000" dirty="0" smtClean="0">
                <a:solidFill>
                  <a:srgbClr val="FF0000"/>
                </a:solidFill>
              </a:rPr>
              <a:t>500um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/S</a:t>
            </a:r>
            <a:r>
              <a:rPr lang="en-US" altLang="zh-CN" sz="2000" b="1" baseline="-25000" dirty="0" smtClean="0">
                <a:solidFill>
                  <a:srgbClr val="FF0000"/>
                </a:solidFill>
              </a:rPr>
              <a:t>24um</a:t>
            </a:r>
            <a:r>
              <a:rPr lang="en-US" altLang="zh-CN" sz="2000" b="1" dirty="0" smtClean="0">
                <a:solidFill>
                  <a:srgbClr val="FF0000"/>
                </a:solidFill>
              </a:rPr>
              <a:t>*</a:t>
            </a:r>
            <a:endParaRPr lang="en-US" altLang="zh-CN" sz="2000" b="1" dirty="0">
              <a:solidFill>
                <a:srgbClr val="FF0000"/>
              </a:solidFill>
            </a:endParaRPr>
          </a:p>
        </p:txBody>
      </p:sp>
      <p:pic>
        <p:nvPicPr>
          <p:cNvPr id="15" name="Picture 14" descr="goodsn_imcell_24um_submm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26" t="47028"/>
          <a:stretch/>
        </p:blipFill>
        <p:spPr>
          <a:xfrm>
            <a:off x="4814340" y="3705349"/>
            <a:ext cx="4241457" cy="346003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19095439">
            <a:off x="3920660" y="2549515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dirty="0" smtClean="0">
                <a:solidFill>
                  <a:srgbClr val="FF0000"/>
                </a:solidFill>
              </a:rPr>
              <a:t>÷</a:t>
            </a:r>
            <a:endParaRPr lang="zh-CN" altLang="en-US" sz="4800" b="1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8089" y="6186717"/>
            <a:ext cx="39012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 smtClean="0">
                <a:solidFill>
                  <a:srgbClr val="0000FF"/>
                </a:solidFill>
              </a:rPr>
              <a:t>GOODS-North Field</a:t>
            </a:r>
            <a:endParaRPr lang="en-US" altLang="zh-CN" sz="3600" b="1" dirty="0">
              <a:solidFill>
                <a:srgbClr val="0000FF"/>
              </a:solidFill>
            </a:endParaRPr>
          </a:p>
        </p:txBody>
      </p:sp>
      <p:sp>
        <p:nvSpPr>
          <p:cNvPr id="17" name="右箭头 11"/>
          <p:cNvSpPr/>
          <p:nvPr/>
        </p:nvSpPr>
        <p:spPr>
          <a:xfrm rot="21397104" flipV="1">
            <a:off x="3442527" y="4865516"/>
            <a:ext cx="1444043" cy="360382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6240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goodsn_gn10b_submm.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57" y="671286"/>
            <a:ext cx="8331490" cy="5785757"/>
          </a:xfrm>
          <a:prstGeom prst="rect">
            <a:avLst/>
          </a:prstGeom>
        </p:spPr>
      </p:pic>
      <p:cxnSp>
        <p:nvCxnSpPr>
          <p:cNvPr id="5" name="Straight Arrow Connector 11"/>
          <p:cNvCxnSpPr>
            <a:cxnSpLocks noChangeShapeType="1"/>
          </p:cNvCxnSpPr>
          <p:nvPr/>
        </p:nvCxnSpPr>
        <p:spPr bwMode="auto">
          <a:xfrm flipH="1">
            <a:off x="2195286" y="4629352"/>
            <a:ext cx="1444241" cy="523219"/>
          </a:xfrm>
          <a:prstGeom prst="straightConnector1">
            <a:avLst/>
          </a:prstGeom>
          <a:ln w="28575" cmpd="sng">
            <a:solidFill>
              <a:srgbClr val="0000FF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3533124" y="4629351"/>
            <a:ext cx="1202162" cy="954107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r>
              <a:rPr kumimoji="0" lang="en-US" altLang="zh-CN" sz="1400" b="1" dirty="0" smtClean="0">
                <a:latin typeface="Times New Roman"/>
                <a:ea typeface="黑体" charset="0"/>
                <a:cs typeface="Times New Roman"/>
              </a:rPr>
              <a:t>GN10, z=4.05, CO </a:t>
            </a:r>
            <a:r>
              <a:rPr kumimoji="0" lang="en-US" altLang="zh-CN" sz="1400" b="1" dirty="0" err="1" smtClean="0">
                <a:latin typeface="Times New Roman"/>
                <a:ea typeface="黑体" charset="0"/>
                <a:cs typeface="Times New Roman"/>
              </a:rPr>
              <a:t>Daddi</a:t>
            </a:r>
            <a:r>
              <a:rPr kumimoji="0" lang="en-US" altLang="zh-CN" sz="1400" b="1" dirty="0" smtClean="0">
                <a:latin typeface="Times New Roman"/>
                <a:ea typeface="黑体" charset="0"/>
                <a:cs typeface="Times New Roman"/>
              </a:rPr>
              <a:t> et al. 2009</a:t>
            </a:r>
            <a:endParaRPr kumimoji="0" lang="en-US" altLang="zh-CN" sz="1400" b="1" dirty="0">
              <a:latin typeface="Times New Roman"/>
              <a:ea typeface="黑体" charset="0"/>
              <a:cs typeface="Times New Roman"/>
            </a:endParaRPr>
          </a:p>
        </p:txBody>
      </p:sp>
      <p:cxnSp>
        <p:nvCxnSpPr>
          <p:cNvPr id="8" name="Straight Arrow Connector 11"/>
          <p:cNvCxnSpPr>
            <a:cxnSpLocks noChangeShapeType="1"/>
          </p:cNvCxnSpPr>
          <p:nvPr/>
        </p:nvCxnSpPr>
        <p:spPr bwMode="auto">
          <a:xfrm flipH="1" flipV="1">
            <a:off x="2093688" y="5444215"/>
            <a:ext cx="1439436" cy="139243"/>
          </a:xfrm>
          <a:prstGeom prst="straightConnector1">
            <a:avLst/>
          </a:prstGeom>
          <a:ln w="28575" cmpd="sng">
            <a:solidFill>
              <a:srgbClr val="0000FF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31"/>
          <p:cNvSpPr txBox="1">
            <a:spLocks noChangeArrowheads="1"/>
          </p:cNvSpPr>
          <p:nvPr/>
        </p:nvSpPr>
        <p:spPr bwMode="auto">
          <a:xfrm>
            <a:off x="822325" y="307219"/>
            <a:ext cx="730250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Calibri" charset="0"/>
              </a:rPr>
              <a:t>24um</a:t>
            </a:r>
          </a:p>
        </p:txBody>
      </p:sp>
      <p:sp>
        <p:nvSpPr>
          <p:cNvPr id="12" name="ZoneTexte 20"/>
          <p:cNvSpPr txBox="1">
            <a:spLocks noChangeArrowheads="1"/>
          </p:cNvSpPr>
          <p:nvPr/>
        </p:nvSpPr>
        <p:spPr bwMode="auto">
          <a:xfrm>
            <a:off x="4843647" y="395984"/>
            <a:ext cx="847725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FF"/>
                </a:solidFill>
                <a:latin typeface="Calibri" charset="0"/>
              </a:rPr>
              <a:t>100um</a:t>
            </a:r>
          </a:p>
        </p:txBody>
      </p:sp>
      <p:sp>
        <p:nvSpPr>
          <p:cNvPr id="13" name="ZoneTexte 21"/>
          <p:cNvSpPr txBox="1">
            <a:spLocks noChangeArrowheads="1"/>
          </p:cNvSpPr>
          <p:nvPr/>
        </p:nvSpPr>
        <p:spPr bwMode="auto">
          <a:xfrm>
            <a:off x="7037572" y="360908"/>
            <a:ext cx="1068171" cy="461665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FF"/>
                </a:solidFill>
                <a:latin typeface="Calibri" charset="0"/>
              </a:rPr>
              <a:t>160um</a:t>
            </a:r>
            <a:endParaRPr lang="en-US" sz="2400" b="1" dirty="0">
              <a:solidFill>
                <a:srgbClr val="0000FF"/>
              </a:solidFill>
              <a:latin typeface="Calibri" charset="0"/>
            </a:endParaRPr>
          </a:p>
        </p:txBody>
      </p:sp>
      <p:sp>
        <p:nvSpPr>
          <p:cNvPr id="14" name="ZoneTexte 22"/>
          <p:cNvSpPr txBox="1">
            <a:spLocks noChangeArrowheads="1"/>
          </p:cNvSpPr>
          <p:nvPr/>
        </p:nvSpPr>
        <p:spPr bwMode="auto">
          <a:xfrm>
            <a:off x="706437" y="2548769"/>
            <a:ext cx="846138" cy="369888"/>
          </a:xfrm>
          <a:prstGeom prst="rect">
            <a:avLst/>
          </a:prstGeom>
          <a:solidFill>
            <a:srgbClr val="FFFFC5">
              <a:alpha val="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250um</a:t>
            </a:r>
          </a:p>
        </p:txBody>
      </p:sp>
      <p:sp>
        <p:nvSpPr>
          <p:cNvPr id="15" name="ZoneTexte 24"/>
          <p:cNvSpPr txBox="1">
            <a:spLocks noChangeArrowheads="1"/>
          </p:cNvSpPr>
          <p:nvPr/>
        </p:nvSpPr>
        <p:spPr bwMode="auto">
          <a:xfrm>
            <a:off x="4843647" y="2548166"/>
            <a:ext cx="1138506" cy="461665"/>
          </a:xfrm>
          <a:prstGeom prst="rect">
            <a:avLst/>
          </a:prstGeom>
          <a:solidFill>
            <a:srgbClr val="FFFFC5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350um</a:t>
            </a:r>
          </a:p>
        </p:txBody>
      </p:sp>
      <p:sp>
        <p:nvSpPr>
          <p:cNvPr id="16" name="ZoneTexte 26"/>
          <p:cNvSpPr txBox="1">
            <a:spLocks noChangeArrowheads="1"/>
          </p:cNvSpPr>
          <p:nvPr/>
        </p:nvSpPr>
        <p:spPr bwMode="auto">
          <a:xfrm>
            <a:off x="7464166" y="2548166"/>
            <a:ext cx="847725" cy="369888"/>
          </a:xfrm>
          <a:prstGeom prst="rect">
            <a:avLst/>
          </a:prstGeom>
          <a:solidFill>
            <a:srgbClr val="FFFFC5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500um</a:t>
            </a:r>
          </a:p>
        </p:txBody>
      </p:sp>
      <p:sp>
        <p:nvSpPr>
          <p:cNvPr id="17" name="ZoneTexte 24"/>
          <p:cNvSpPr txBox="1">
            <a:spLocks noChangeArrowheads="1"/>
          </p:cNvSpPr>
          <p:nvPr/>
        </p:nvSpPr>
        <p:spPr bwMode="auto">
          <a:xfrm>
            <a:off x="569189" y="4294417"/>
            <a:ext cx="983386" cy="830997"/>
          </a:xfrm>
          <a:prstGeom prst="rect">
            <a:avLst/>
          </a:prstGeom>
          <a:solidFill>
            <a:srgbClr val="FFFFC5">
              <a:alpha val="12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Calibri" charset="0"/>
              </a:rPr>
              <a:t>Ratio map</a:t>
            </a:r>
            <a:endParaRPr lang="en-US" sz="2400" b="1" dirty="0">
              <a:solidFill>
                <a:srgbClr val="FF0000"/>
              </a:solidFill>
              <a:latin typeface="Calibri" charset="0"/>
            </a:endParaRPr>
          </a:p>
        </p:txBody>
      </p:sp>
      <p:pic>
        <p:nvPicPr>
          <p:cNvPr id="18" name="图片 17" descr="aj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100"/>
            <a:ext cx="9144000" cy="625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81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a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38" y="0"/>
            <a:ext cx="7035523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403072" y="997118"/>
            <a:ext cx="139503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2400" b="1" dirty="0" smtClean="0"/>
              <a:t>2.8 sigma</a:t>
            </a:r>
          </a:p>
        </p:txBody>
      </p:sp>
      <p:sp>
        <p:nvSpPr>
          <p:cNvPr id="6" name="矩形 5"/>
          <p:cNvSpPr/>
          <p:nvPr/>
        </p:nvSpPr>
        <p:spPr>
          <a:xfrm>
            <a:off x="7423578" y="3020077"/>
            <a:ext cx="139503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2400" b="1" dirty="0" smtClean="0"/>
              <a:t>3.1 sigma</a:t>
            </a:r>
          </a:p>
        </p:txBody>
      </p:sp>
      <p:sp>
        <p:nvSpPr>
          <p:cNvPr id="7" name="矩形 6"/>
          <p:cNvSpPr/>
          <p:nvPr/>
        </p:nvSpPr>
        <p:spPr>
          <a:xfrm>
            <a:off x="7403072" y="5197485"/>
            <a:ext cx="1395033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2400" b="1" dirty="0" smtClean="0"/>
              <a:t>5.1 sigma</a:t>
            </a:r>
          </a:p>
        </p:txBody>
      </p:sp>
    </p:spTree>
    <p:extLst>
      <p:ext uri="{BB962C8B-B14F-4D97-AF65-F5344CB8AC3E}">
        <p14:creationId xmlns:p14="http://schemas.microsoft.com/office/powerpoint/2010/main" val="1274660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oodsn_gn10a_submm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75519"/>
            <a:ext cx="8273143" cy="5745238"/>
          </a:xfrm>
          <a:prstGeom prst="rect">
            <a:avLst/>
          </a:prstGeom>
        </p:spPr>
      </p:pic>
      <p:sp>
        <p:nvSpPr>
          <p:cNvPr id="3" name="ZoneTexte 31"/>
          <p:cNvSpPr txBox="1">
            <a:spLocks noChangeArrowheads="1"/>
          </p:cNvSpPr>
          <p:nvPr/>
        </p:nvSpPr>
        <p:spPr bwMode="auto">
          <a:xfrm>
            <a:off x="822325" y="307219"/>
            <a:ext cx="730250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Calibri" charset="0"/>
              </a:rPr>
              <a:t>24um</a:t>
            </a:r>
          </a:p>
        </p:txBody>
      </p:sp>
      <p:sp>
        <p:nvSpPr>
          <p:cNvPr id="5" name="ZoneTexte 20"/>
          <p:cNvSpPr txBox="1">
            <a:spLocks noChangeArrowheads="1"/>
          </p:cNvSpPr>
          <p:nvPr/>
        </p:nvSpPr>
        <p:spPr bwMode="auto">
          <a:xfrm>
            <a:off x="4843647" y="395984"/>
            <a:ext cx="847725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FF"/>
                </a:solidFill>
                <a:latin typeface="Calibri" charset="0"/>
              </a:rPr>
              <a:t>100um</a:t>
            </a:r>
          </a:p>
        </p:txBody>
      </p:sp>
      <p:sp>
        <p:nvSpPr>
          <p:cNvPr id="6" name="ZoneTexte 21"/>
          <p:cNvSpPr txBox="1">
            <a:spLocks noChangeArrowheads="1"/>
          </p:cNvSpPr>
          <p:nvPr/>
        </p:nvSpPr>
        <p:spPr bwMode="auto">
          <a:xfrm>
            <a:off x="7037572" y="360908"/>
            <a:ext cx="1068171" cy="461665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FF"/>
                </a:solidFill>
                <a:latin typeface="Calibri" charset="0"/>
              </a:rPr>
              <a:t>160um</a:t>
            </a:r>
            <a:endParaRPr lang="en-US" sz="2400" b="1" dirty="0">
              <a:solidFill>
                <a:srgbClr val="0000FF"/>
              </a:solidFill>
              <a:latin typeface="Calibri" charset="0"/>
            </a:endParaRPr>
          </a:p>
        </p:txBody>
      </p:sp>
      <p:sp>
        <p:nvSpPr>
          <p:cNvPr id="7" name="ZoneTexte 22"/>
          <p:cNvSpPr txBox="1">
            <a:spLocks noChangeArrowheads="1"/>
          </p:cNvSpPr>
          <p:nvPr/>
        </p:nvSpPr>
        <p:spPr bwMode="auto">
          <a:xfrm>
            <a:off x="706437" y="2548769"/>
            <a:ext cx="846138" cy="369888"/>
          </a:xfrm>
          <a:prstGeom prst="rect">
            <a:avLst/>
          </a:prstGeom>
          <a:solidFill>
            <a:srgbClr val="FFFFC5">
              <a:alpha val="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250um</a:t>
            </a:r>
          </a:p>
        </p:txBody>
      </p:sp>
      <p:sp>
        <p:nvSpPr>
          <p:cNvPr id="8" name="ZoneTexte 24"/>
          <p:cNvSpPr txBox="1">
            <a:spLocks noChangeArrowheads="1"/>
          </p:cNvSpPr>
          <p:nvPr/>
        </p:nvSpPr>
        <p:spPr bwMode="auto">
          <a:xfrm>
            <a:off x="4843647" y="2548166"/>
            <a:ext cx="1138506" cy="461665"/>
          </a:xfrm>
          <a:prstGeom prst="rect">
            <a:avLst/>
          </a:prstGeom>
          <a:solidFill>
            <a:srgbClr val="FFFFC5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350um</a:t>
            </a:r>
          </a:p>
        </p:txBody>
      </p:sp>
      <p:sp>
        <p:nvSpPr>
          <p:cNvPr id="9" name="ZoneTexte 26"/>
          <p:cNvSpPr txBox="1">
            <a:spLocks noChangeArrowheads="1"/>
          </p:cNvSpPr>
          <p:nvPr/>
        </p:nvSpPr>
        <p:spPr bwMode="auto">
          <a:xfrm>
            <a:off x="7464166" y="2548166"/>
            <a:ext cx="847725" cy="369888"/>
          </a:xfrm>
          <a:prstGeom prst="rect">
            <a:avLst/>
          </a:prstGeom>
          <a:solidFill>
            <a:srgbClr val="FFFFC5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500um</a:t>
            </a:r>
          </a:p>
        </p:txBody>
      </p:sp>
      <p:sp>
        <p:nvSpPr>
          <p:cNvPr id="10" name="ZoneTexte 24"/>
          <p:cNvSpPr txBox="1">
            <a:spLocks noChangeArrowheads="1"/>
          </p:cNvSpPr>
          <p:nvPr/>
        </p:nvSpPr>
        <p:spPr bwMode="auto">
          <a:xfrm>
            <a:off x="569189" y="4294417"/>
            <a:ext cx="983386" cy="830997"/>
          </a:xfrm>
          <a:prstGeom prst="rect">
            <a:avLst/>
          </a:prstGeom>
          <a:solidFill>
            <a:srgbClr val="FFFFC5">
              <a:alpha val="12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Calibri" charset="0"/>
              </a:rPr>
              <a:t>Ratio map</a:t>
            </a:r>
            <a:endParaRPr lang="en-US" sz="2400" b="1" dirty="0">
              <a:solidFill>
                <a:srgbClr val="FF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2036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goodsn_gn10b_submm.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57" y="671286"/>
            <a:ext cx="8331490" cy="5785757"/>
          </a:xfrm>
          <a:prstGeom prst="rect">
            <a:avLst/>
          </a:prstGeom>
        </p:spPr>
      </p:pic>
      <p:cxnSp>
        <p:nvCxnSpPr>
          <p:cNvPr id="5" name="Straight Arrow Connector 11"/>
          <p:cNvCxnSpPr>
            <a:cxnSpLocks noChangeShapeType="1"/>
          </p:cNvCxnSpPr>
          <p:nvPr/>
        </p:nvCxnSpPr>
        <p:spPr bwMode="auto">
          <a:xfrm flipH="1">
            <a:off x="2195286" y="4629352"/>
            <a:ext cx="1444241" cy="523219"/>
          </a:xfrm>
          <a:prstGeom prst="straightConnector1">
            <a:avLst/>
          </a:prstGeom>
          <a:ln w="28575" cmpd="sng">
            <a:solidFill>
              <a:srgbClr val="0000FF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3533124" y="4629351"/>
            <a:ext cx="1202162" cy="954107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r>
              <a:rPr kumimoji="0" lang="en-US" altLang="zh-CN" sz="1400" b="1" dirty="0" smtClean="0">
                <a:latin typeface="Times New Roman"/>
                <a:ea typeface="黑体" charset="0"/>
                <a:cs typeface="Times New Roman"/>
              </a:rPr>
              <a:t>GN10, z=4.05, CO </a:t>
            </a:r>
            <a:r>
              <a:rPr kumimoji="0" lang="en-US" altLang="zh-CN" sz="1400" b="1" dirty="0" err="1" smtClean="0">
                <a:latin typeface="Times New Roman"/>
                <a:ea typeface="黑体" charset="0"/>
                <a:cs typeface="Times New Roman"/>
              </a:rPr>
              <a:t>Daddi</a:t>
            </a:r>
            <a:r>
              <a:rPr kumimoji="0" lang="en-US" altLang="zh-CN" sz="1400" b="1" dirty="0" smtClean="0">
                <a:latin typeface="Times New Roman"/>
                <a:ea typeface="黑体" charset="0"/>
                <a:cs typeface="Times New Roman"/>
              </a:rPr>
              <a:t> et al. 2009</a:t>
            </a:r>
            <a:endParaRPr kumimoji="0" lang="en-US" altLang="zh-CN" sz="1400" b="1" dirty="0">
              <a:latin typeface="Times New Roman"/>
              <a:ea typeface="黑体" charset="0"/>
              <a:cs typeface="Times New Roman"/>
            </a:endParaRPr>
          </a:p>
        </p:txBody>
      </p:sp>
      <p:cxnSp>
        <p:nvCxnSpPr>
          <p:cNvPr id="8" name="Straight Arrow Connector 11"/>
          <p:cNvCxnSpPr>
            <a:cxnSpLocks noChangeShapeType="1"/>
          </p:cNvCxnSpPr>
          <p:nvPr/>
        </p:nvCxnSpPr>
        <p:spPr bwMode="auto">
          <a:xfrm flipH="1" flipV="1">
            <a:off x="2093688" y="5444215"/>
            <a:ext cx="1439436" cy="139243"/>
          </a:xfrm>
          <a:prstGeom prst="straightConnector1">
            <a:avLst/>
          </a:prstGeom>
          <a:ln w="28575" cmpd="sng">
            <a:solidFill>
              <a:srgbClr val="0000FF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31"/>
          <p:cNvSpPr txBox="1">
            <a:spLocks noChangeArrowheads="1"/>
          </p:cNvSpPr>
          <p:nvPr/>
        </p:nvSpPr>
        <p:spPr bwMode="auto">
          <a:xfrm>
            <a:off x="822325" y="307219"/>
            <a:ext cx="730250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Calibri" charset="0"/>
              </a:rPr>
              <a:t>24um</a:t>
            </a:r>
          </a:p>
        </p:txBody>
      </p:sp>
      <p:sp>
        <p:nvSpPr>
          <p:cNvPr id="12" name="ZoneTexte 20"/>
          <p:cNvSpPr txBox="1">
            <a:spLocks noChangeArrowheads="1"/>
          </p:cNvSpPr>
          <p:nvPr/>
        </p:nvSpPr>
        <p:spPr bwMode="auto">
          <a:xfrm>
            <a:off x="4843647" y="395984"/>
            <a:ext cx="847725" cy="368300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FF"/>
                </a:solidFill>
                <a:latin typeface="Calibri" charset="0"/>
              </a:rPr>
              <a:t>100um</a:t>
            </a:r>
          </a:p>
        </p:txBody>
      </p:sp>
      <p:sp>
        <p:nvSpPr>
          <p:cNvPr id="13" name="ZoneTexte 21"/>
          <p:cNvSpPr txBox="1">
            <a:spLocks noChangeArrowheads="1"/>
          </p:cNvSpPr>
          <p:nvPr/>
        </p:nvSpPr>
        <p:spPr bwMode="auto">
          <a:xfrm>
            <a:off x="7037572" y="360908"/>
            <a:ext cx="1068171" cy="461665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0000FF"/>
                </a:solidFill>
                <a:latin typeface="Calibri" charset="0"/>
              </a:rPr>
              <a:t>160um</a:t>
            </a:r>
            <a:endParaRPr lang="en-US" sz="2400" b="1" dirty="0">
              <a:solidFill>
                <a:srgbClr val="0000FF"/>
              </a:solidFill>
              <a:latin typeface="Calibri" charset="0"/>
            </a:endParaRPr>
          </a:p>
        </p:txBody>
      </p:sp>
      <p:sp>
        <p:nvSpPr>
          <p:cNvPr id="14" name="ZoneTexte 22"/>
          <p:cNvSpPr txBox="1">
            <a:spLocks noChangeArrowheads="1"/>
          </p:cNvSpPr>
          <p:nvPr/>
        </p:nvSpPr>
        <p:spPr bwMode="auto">
          <a:xfrm>
            <a:off x="706437" y="2548769"/>
            <a:ext cx="846138" cy="369888"/>
          </a:xfrm>
          <a:prstGeom prst="rect">
            <a:avLst/>
          </a:prstGeom>
          <a:solidFill>
            <a:srgbClr val="FFFFC5">
              <a:alpha val="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250um</a:t>
            </a:r>
          </a:p>
        </p:txBody>
      </p:sp>
      <p:sp>
        <p:nvSpPr>
          <p:cNvPr id="15" name="ZoneTexte 24"/>
          <p:cNvSpPr txBox="1">
            <a:spLocks noChangeArrowheads="1"/>
          </p:cNvSpPr>
          <p:nvPr/>
        </p:nvSpPr>
        <p:spPr bwMode="auto">
          <a:xfrm>
            <a:off x="4843647" y="2548166"/>
            <a:ext cx="1138506" cy="461665"/>
          </a:xfrm>
          <a:prstGeom prst="rect">
            <a:avLst/>
          </a:prstGeom>
          <a:solidFill>
            <a:srgbClr val="FFFFC5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350um</a:t>
            </a:r>
          </a:p>
        </p:txBody>
      </p:sp>
      <p:sp>
        <p:nvSpPr>
          <p:cNvPr id="16" name="ZoneTexte 26"/>
          <p:cNvSpPr txBox="1">
            <a:spLocks noChangeArrowheads="1"/>
          </p:cNvSpPr>
          <p:nvPr/>
        </p:nvSpPr>
        <p:spPr bwMode="auto">
          <a:xfrm>
            <a:off x="7464166" y="2548166"/>
            <a:ext cx="847725" cy="369888"/>
          </a:xfrm>
          <a:prstGeom prst="rect">
            <a:avLst/>
          </a:prstGeom>
          <a:solidFill>
            <a:srgbClr val="FFFFC5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0000"/>
                </a:solidFill>
                <a:latin typeface="Calibri" charset="0"/>
              </a:rPr>
              <a:t>500um</a:t>
            </a:r>
          </a:p>
        </p:txBody>
      </p:sp>
      <p:sp>
        <p:nvSpPr>
          <p:cNvPr id="17" name="ZoneTexte 24"/>
          <p:cNvSpPr txBox="1">
            <a:spLocks noChangeArrowheads="1"/>
          </p:cNvSpPr>
          <p:nvPr/>
        </p:nvSpPr>
        <p:spPr bwMode="auto">
          <a:xfrm>
            <a:off x="569189" y="4294417"/>
            <a:ext cx="983386" cy="830997"/>
          </a:xfrm>
          <a:prstGeom prst="rect">
            <a:avLst/>
          </a:prstGeom>
          <a:solidFill>
            <a:srgbClr val="FFFFC5">
              <a:alpha val="12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Calibri" charset="0"/>
              </a:rPr>
              <a:t>Ratio map</a:t>
            </a:r>
            <a:endParaRPr lang="en-US" sz="2400" b="1" dirty="0">
              <a:solidFill>
                <a:srgbClr val="FF0000"/>
              </a:solidFill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5168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oodsn_submm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56684" cy="6289364"/>
          </a:xfrm>
          <a:prstGeom prst="rect">
            <a:avLst/>
          </a:prstGeom>
        </p:spPr>
      </p:pic>
      <p:pic>
        <p:nvPicPr>
          <p:cNvPr id="3" name="Picture 2" descr="goodsn_z5.3_submm.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827" y="359230"/>
            <a:ext cx="4387173" cy="3046648"/>
          </a:xfrm>
          <a:prstGeom prst="rect">
            <a:avLst/>
          </a:prstGeom>
        </p:spPr>
      </p:pic>
      <p:cxnSp>
        <p:nvCxnSpPr>
          <p:cNvPr id="4" name="Straight Arrow Connector 11"/>
          <p:cNvCxnSpPr>
            <a:cxnSpLocks noChangeShapeType="1"/>
          </p:cNvCxnSpPr>
          <p:nvPr/>
        </p:nvCxnSpPr>
        <p:spPr bwMode="auto">
          <a:xfrm flipV="1">
            <a:off x="3283856" y="304801"/>
            <a:ext cx="1255256" cy="983342"/>
          </a:xfrm>
          <a:prstGeom prst="straightConnector1">
            <a:avLst/>
          </a:prstGeom>
          <a:ln w="57150" cmpd="sng">
            <a:solidFill>
              <a:schemeClr val="accent5">
                <a:lumMod val="60000"/>
                <a:lumOff val="40000"/>
              </a:schemeClr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11"/>
          <p:cNvCxnSpPr>
            <a:cxnSpLocks noChangeShapeType="1"/>
          </p:cNvCxnSpPr>
          <p:nvPr/>
        </p:nvCxnSpPr>
        <p:spPr bwMode="auto">
          <a:xfrm>
            <a:off x="3066768" y="1655446"/>
            <a:ext cx="1472344" cy="626979"/>
          </a:xfrm>
          <a:prstGeom prst="straightConnector1">
            <a:avLst/>
          </a:prstGeom>
          <a:ln w="57150" cmpd="sng">
            <a:solidFill>
              <a:schemeClr val="accent5">
                <a:lumMod val="60000"/>
                <a:lumOff val="40000"/>
              </a:schemeClr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31"/>
          <p:cNvSpPr txBox="1">
            <a:spLocks noChangeArrowheads="1"/>
          </p:cNvSpPr>
          <p:nvPr/>
        </p:nvSpPr>
        <p:spPr bwMode="auto">
          <a:xfrm>
            <a:off x="4539112" y="373745"/>
            <a:ext cx="609048" cy="307777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00"/>
                </a:solidFill>
                <a:latin typeface="Calibri" charset="0"/>
              </a:rPr>
              <a:t>24um</a:t>
            </a:r>
          </a:p>
        </p:txBody>
      </p:sp>
      <p:sp>
        <p:nvSpPr>
          <p:cNvPr id="20" name="ZoneTexte 20"/>
          <p:cNvSpPr txBox="1">
            <a:spLocks noChangeArrowheads="1"/>
          </p:cNvSpPr>
          <p:nvPr/>
        </p:nvSpPr>
        <p:spPr bwMode="auto">
          <a:xfrm>
            <a:off x="5914076" y="374682"/>
            <a:ext cx="700044" cy="307777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000FF"/>
                </a:solidFill>
                <a:latin typeface="Calibri" charset="0"/>
              </a:rPr>
              <a:t>100um</a:t>
            </a:r>
          </a:p>
        </p:txBody>
      </p:sp>
      <p:sp>
        <p:nvSpPr>
          <p:cNvPr id="21" name="ZoneTexte 21"/>
          <p:cNvSpPr txBox="1">
            <a:spLocks noChangeArrowheads="1"/>
          </p:cNvSpPr>
          <p:nvPr/>
        </p:nvSpPr>
        <p:spPr bwMode="auto">
          <a:xfrm>
            <a:off x="7461219" y="360908"/>
            <a:ext cx="700044" cy="307777"/>
          </a:xfrm>
          <a:prstGeom prst="rect">
            <a:avLst/>
          </a:prstGeom>
          <a:solidFill>
            <a:srgbClr val="FFFFC5">
              <a:alpha val="45882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 smtClean="0">
                <a:solidFill>
                  <a:srgbClr val="0000FF"/>
                </a:solidFill>
                <a:latin typeface="Calibri" charset="0"/>
              </a:rPr>
              <a:t>160um</a:t>
            </a:r>
            <a:endParaRPr lang="en-US" sz="1400" b="1" dirty="0">
              <a:solidFill>
                <a:srgbClr val="0000FF"/>
              </a:solidFill>
              <a:latin typeface="Calibri" charset="0"/>
            </a:endParaRPr>
          </a:p>
        </p:txBody>
      </p:sp>
      <p:sp>
        <p:nvSpPr>
          <p:cNvPr id="22" name="ZoneTexte 22"/>
          <p:cNvSpPr txBox="1">
            <a:spLocks noChangeArrowheads="1"/>
          </p:cNvSpPr>
          <p:nvPr/>
        </p:nvSpPr>
        <p:spPr bwMode="auto">
          <a:xfrm>
            <a:off x="4375827" y="1288143"/>
            <a:ext cx="700044" cy="307777"/>
          </a:xfrm>
          <a:prstGeom prst="rect">
            <a:avLst/>
          </a:prstGeom>
          <a:solidFill>
            <a:srgbClr val="FFFFC5">
              <a:alpha val="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FF0000"/>
                </a:solidFill>
                <a:latin typeface="Calibri" charset="0"/>
              </a:rPr>
              <a:t>250um</a:t>
            </a:r>
          </a:p>
        </p:txBody>
      </p:sp>
      <p:sp>
        <p:nvSpPr>
          <p:cNvPr id="23" name="ZoneTexte 24"/>
          <p:cNvSpPr txBox="1">
            <a:spLocks noChangeArrowheads="1"/>
          </p:cNvSpPr>
          <p:nvPr/>
        </p:nvSpPr>
        <p:spPr bwMode="auto">
          <a:xfrm>
            <a:off x="5914076" y="1261905"/>
            <a:ext cx="1138506" cy="307777"/>
          </a:xfrm>
          <a:prstGeom prst="rect">
            <a:avLst/>
          </a:prstGeom>
          <a:solidFill>
            <a:srgbClr val="FFFFC5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FF0000"/>
                </a:solidFill>
                <a:latin typeface="Calibri" charset="0"/>
              </a:rPr>
              <a:t>350um</a:t>
            </a:r>
          </a:p>
        </p:txBody>
      </p:sp>
      <p:sp>
        <p:nvSpPr>
          <p:cNvPr id="24" name="ZoneTexte 26"/>
          <p:cNvSpPr txBox="1">
            <a:spLocks noChangeArrowheads="1"/>
          </p:cNvSpPr>
          <p:nvPr/>
        </p:nvSpPr>
        <p:spPr bwMode="auto">
          <a:xfrm>
            <a:off x="7332447" y="1252507"/>
            <a:ext cx="700044" cy="307777"/>
          </a:xfrm>
          <a:prstGeom prst="rect">
            <a:avLst/>
          </a:prstGeom>
          <a:solidFill>
            <a:srgbClr val="FFFFC5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FF0000"/>
                </a:solidFill>
                <a:latin typeface="Calibri" charset="0"/>
              </a:rPr>
              <a:t>500um</a:t>
            </a:r>
          </a:p>
        </p:txBody>
      </p:sp>
      <p:sp>
        <p:nvSpPr>
          <p:cNvPr id="25" name="ZoneTexte 22"/>
          <p:cNvSpPr txBox="1">
            <a:spLocks noChangeArrowheads="1"/>
          </p:cNvSpPr>
          <p:nvPr/>
        </p:nvSpPr>
        <p:spPr bwMode="auto">
          <a:xfrm>
            <a:off x="300941" y="3973937"/>
            <a:ext cx="2835482" cy="1569660"/>
          </a:xfrm>
          <a:prstGeom prst="rect">
            <a:avLst/>
          </a:prstGeom>
          <a:solidFill>
            <a:srgbClr val="FFFFC5">
              <a:alpha val="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FF00"/>
                </a:solidFill>
                <a:latin typeface="Calibri" charset="0"/>
              </a:rPr>
              <a:t>Test on the selection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FF00"/>
                </a:solidFill>
                <a:latin typeface="Calibri" charset="0"/>
              </a:rPr>
              <a:t>efficiency: 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AutoNum type="arabicParenBoth"/>
            </a:pPr>
            <a:r>
              <a:rPr lang="en-US" sz="2400" b="1" dirty="0" smtClean="0">
                <a:solidFill>
                  <a:srgbClr val="FFFF00"/>
                </a:solidFill>
                <a:latin typeface="Calibri" charset="0"/>
              </a:rPr>
              <a:t>Comparison with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FF00"/>
                </a:solidFill>
                <a:latin typeface="Calibri" charset="0"/>
              </a:rPr>
              <a:t>(sub-)mm sources</a:t>
            </a:r>
            <a:endParaRPr lang="en-US" sz="2400" b="1" dirty="0">
              <a:solidFill>
                <a:srgbClr val="FFFF00"/>
              </a:solidFill>
              <a:latin typeface="Calibri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48878" y="4589489"/>
            <a:ext cx="231004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3200" dirty="0" smtClean="0">
                <a:solidFill>
                  <a:schemeClr val="bg1"/>
                </a:solidFill>
              </a:rPr>
              <a:t>(34 </a:t>
            </a:r>
            <a:r>
              <a:rPr kumimoji="1" lang="en-US" altLang="zh-CN" sz="3200" dirty="0">
                <a:solidFill>
                  <a:schemeClr val="bg1"/>
                </a:solidFill>
              </a:rPr>
              <a:t>detected </a:t>
            </a:r>
            <a:endParaRPr kumimoji="1" lang="en-US" altLang="zh-CN" sz="3200" dirty="0" smtClean="0">
              <a:solidFill>
                <a:schemeClr val="bg1"/>
              </a:solidFill>
            </a:endParaRPr>
          </a:p>
          <a:p>
            <a:r>
              <a:rPr kumimoji="1" lang="en-US" altLang="zh-CN" sz="3200" dirty="0" smtClean="0">
                <a:solidFill>
                  <a:schemeClr val="bg1"/>
                </a:solidFill>
              </a:rPr>
              <a:t>at </a:t>
            </a:r>
            <a:r>
              <a:rPr kumimoji="1" lang="en-US" altLang="zh-CN" sz="3200" dirty="0">
                <a:solidFill>
                  <a:schemeClr val="bg1"/>
                </a:solidFill>
              </a:rPr>
              <a:t>&gt;2sigma)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6" name="ZoneTexte 24"/>
          <p:cNvSpPr txBox="1">
            <a:spLocks noChangeArrowheads="1"/>
          </p:cNvSpPr>
          <p:nvPr/>
        </p:nvSpPr>
        <p:spPr bwMode="auto">
          <a:xfrm>
            <a:off x="569189" y="500461"/>
            <a:ext cx="983386" cy="461665"/>
          </a:xfrm>
          <a:prstGeom prst="rect">
            <a:avLst/>
          </a:prstGeom>
          <a:solidFill>
            <a:srgbClr val="FFFFC5">
              <a:alpha val="12000"/>
            </a:srgb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FF0000"/>
              </a:solidFill>
              <a:latin typeface="Calibri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0941" y="349074"/>
            <a:ext cx="168187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S</a:t>
            </a:r>
            <a:r>
              <a:rPr lang="en-US" altLang="zh-CN" sz="2400" b="1" baseline="-25000" dirty="0" smtClean="0">
                <a:solidFill>
                  <a:srgbClr val="FF0000"/>
                </a:solidFill>
              </a:rPr>
              <a:t>500um</a:t>
            </a:r>
            <a:r>
              <a:rPr lang="en-US" altLang="zh-CN" sz="2400" b="1" dirty="0">
                <a:solidFill>
                  <a:srgbClr val="FF0000"/>
                </a:solidFill>
              </a:rPr>
              <a:t>/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S</a:t>
            </a:r>
            <a:r>
              <a:rPr lang="en-US" altLang="zh-CN" sz="2400" b="1" baseline="-25000" dirty="0" smtClean="0">
                <a:solidFill>
                  <a:srgbClr val="FF0000"/>
                </a:solidFill>
              </a:rPr>
              <a:t>24um</a:t>
            </a:r>
            <a:endParaRPr lang="en-US" altLang="zh-CN" sz="2400" b="1" dirty="0" smtClean="0">
              <a:solidFill>
                <a:srgbClr val="FF0000"/>
              </a:solidFill>
            </a:endParaRPr>
          </a:p>
          <a:p>
            <a:r>
              <a:rPr lang="en-US" altLang="zh-CN" sz="2400" b="1" dirty="0" smtClean="0">
                <a:solidFill>
                  <a:srgbClr val="FF0000"/>
                </a:solidFill>
              </a:rPr>
              <a:t>Ratio map</a:t>
            </a:r>
            <a:endParaRPr lang="en-US" altLang="zh-CN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80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ak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715" y="1176423"/>
            <a:ext cx="7722284" cy="549317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7285" y="82621"/>
            <a:ext cx="5873866" cy="1113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>
                <a:solidFill>
                  <a:srgbClr val="FF0000"/>
                </a:solidFill>
                <a:latin typeface="Calibri" charset="0"/>
              </a:rPr>
              <a:t>Test on </a:t>
            </a:r>
            <a:r>
              <a:rPr lang="en-US" sz="3200" b="1" dirty="0" smtClean="0">
                <a:solidFill>
                  <a:srgbClr val="FF0000"/>
                </a:solidFill>
                <a:latin typeface="Calibri" charset="0"/>
              </a:rPr>
              <a:t>the selection </a:t>
            </a:r>
            <a:r>
              <a:rPr lang="en-US" sz="3200" b="1" dirty="0">
                <a:solidFill>
                  <a:srgbClr val="FF0000"/>
                </a:solidFill>
                <a:latin typeface="Calibri" charset="0"/>
              </a:rPr>
              <a:t>efficiency: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dirty="0" smtClean="0">
                <a:solidFill>
                  <a:srgbClr val="FF0000"/>
                </a:solidFill>
                <a:latin typeface="Calibri" charset="0"/>
              </a:rPr>
              <a:t>(2) M-C Simulations</a:t>
            </a:r>
            <a:endParaRPr lang="en-US" sz="3200" b="1" dirty="0">
              <a:solidFill>
                <a:srgbClr val="FF0000"/>
              </a:solidFill>
              <a:latin typeface="Calibri" charset="0"/>
            </a:endParaRPr>
          </a:p>
        </p:txBody>
      </p:sp>
      <p:cxnSp>
        <p:nvCxnSpPr>
          <p:cNvPr id="4" name="Straight Connector 7"/>
          <p:cNvCxnSpPr/>
          <p:nvPr/>
        </p:nvCxnSpPr>
        <p:spPr>
          <a:xfrm>
            <a:off x="5334998" y="1762737"/>
            <a:ext cx="0" cy="3642713"/>
          </a:xfrm>
          <a:prstGeom prst="line">
            <a:avLst/>
          </a:prstGeom>
          <a:ln w="38100" cmpd="sng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5334998" y="4187567"/>
            <a:ext cx="1723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zh-CN" b="1" dirty="0" smtClean="0">
                <a:solidFill>
                  <a:srgbClr val="FF0000"/>
                </a:solidFill>
                <a:latin typeface="Times New Roman"/>
                <a:ea typeface="黑体" charset="0"/>
                <a:cs typeface="Times New Roman"/>
              </a:rPr>
              <a:t>Confusion limit</a:t>
            </a:r>
            <a:endParaRPr lang="en-US" altLang="zh-CN" b="1" dirty="0">
              <a:solidFill>
                <a:srgbClr val="FF0000"/>
              </a:solidFill>
              <a:latin typeface="Times New Roman"/>
              <a:ea typeface="黑体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70875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 descr="aa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9144000" cy="664435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403313" y="5190139"/>
            <a:ext cx="4246024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2400" b="1" dirty="0" err="1" smtClean="0"/>
              <a:t>Shu</a:t>
            </a:r>
            <a:r>
              <a:rPr lang="en-US" altLang="zh-CN" sz="2400" b="1" dirty="0" smtClean="0"/>
              <a:t> et al. 2014, to be submitted</a:t>
            </a:r>
          </a:p>
        </p:txBody>
      </p:sp>
    </p:spTree>
    <p:extLst>
      <p:ext uri="{BB962C8B-B14F-4D97-AF65-F5344CB8AC3E}">
        <p14:creationId xmlns:p14="http://schemas.microsoft.com/office/powerpoint/2010/main" val="27700466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a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-17161"/>
            <a:ext cx="73535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309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um_img.e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96"/>
          <a:stretch/>
        </p:blipFill>
        <p:spPr>
          <a:xfrm>
            <a:off x="352906" y="454988"/>
            <a:ext cx="8994112" cy="595276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78839" y="1668291"/>
            <a:ext cx="368972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1200" b="1" dirty="0" smtClean="0"/>
              <a:t>H</a:t>
            </a:r>
          </a:p>
        </p:txBody>
      </p:sp>
      <p:sp>
        <p:nvSpPr>
          <p:cNvPr id="10" name="矩形 9"/>
          <p:cNvSpPr/>
          <p:nvPr/>
        </p:nvSpPr>
        <p:spPr>
          <a:xfrm>
            <a:off x="1862211" y="1682191"/>
            <a:ext cx="368972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1200" b="1" dirty="0" smtClean="0"/>
              <a:t>Ks</a:t>
            </a:r>
          </a:p>
        </p:txBody>
      </p:sp>
      <p:sp>
        <p:nvSpPr>
          <p:cNvPr id="11" name="矩形 10"/>
          <p:cNvSpPr/>
          <p:nvPr/>
        </p:nvSpPr>
        <p:spPr>
          <a:xfrm>
            <a:off x="3250364" y="1649925"/>
            <a:ext cx="597746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1200" b="1" dirty="0" smtClean="0"/>
              <a:t>3.6um</a:t>
            </a:r>
          </a:p>
        </p:txBody>
      </p:sp>
      <p:sp>
        <p:nvSpPr>
          <p:cNvPr id="12" name="矩形 11"/>
          <p:cNvSpPr/>
          <p:nvPr/>
        </p:nvSpPr>
        <p:spPr>
          <a:xfrm>
            <a:off x="4639969" y="1682191"/>
            <a:ext cx="478958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1200" b="1" dirty="0" smtClean="0"/>
              <a:t>8um</a:t>
            </a:r>
          </a:p>
        </p:txBody>
      </p:sp>
      <p:sp>
        <p:nvSpPr>
          <p:cNvPr id="13" name="矩形 12"/>
          <p:cNvSpPr/>
          <p:nvPr/>
        </p:nvSpPr>
        <p:spPr>
          <a:xfrm>
            <a:off x="578839" y="3084027"/>
            <a:ext cx="597746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1200" b="1" dirty="0" smtClean="0"/>
              <a:t>24um</a:t>
            </a:r>
          </a:p>
        </p:txBody>
      </p:sp>
      <p:sp>
        <p:nvSpPr>
          <p:cNvPr id="14" name="矩形 13"/>
          <p:cNvSpPr/>
          <p:nvPr/>
        </p:nvSpPr>
        <p:spPr>
          <a:xfrm>
            <a:off x="1862211" y="3084027"/>
            <a:ext cx="736404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1200" b="1" dirty="0" smtClean="0"/>
              <a:t>500um</a:t>
            </a:r>
          </a:p>
        </p:txBody>
      </p:sp>
      <p:sp>
        <p:nvSpPr>
          <p:cNvPr id="15" name="矩形 14"/>
          <p:cNvSpPr/>
          <p:nvPr/>
        </p:nvSpPr>
        <p:spPr>
          <a:xfrm>
            <a:off x="3209396" y="3097927"/>
            <a:ext cx="736404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1200" b="1" dirty="0" smtClean="0"/>
              <a:t>ratio</a:t>
            </a:r>
          </a:p>
        </p:txBody>
      </p:sp>
      <p:sp>
        <p:nvSpPr>
          <p:cNvPr id="16" name="矩形 15"/>
          <p:cNvSpPr/>
          <p:nvPr/>
        </p:nvSpPr>
        <p:spPr>
          <a:xfrm>
            <a:off x="4659507" y="3103565"/>
            <a:ext cx="736404" cy="27699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sz="1200" b="1" dirty="0" smtClean="0"/>
              <a:t>Radio</a:t>
            </a:r>
          </a:p>
        </p:txBody>
      </p:sp>
      <p:sp>
        <p:nvSpPr>
          <p:cNvPr id="2" name="矩形 1"/>
          <p:cNvSpPr/>
          <p:nvPr/>
        </p:nvSpPr>
        <p:spPr>
          <a:xfrm>
            <a:off x="1339434" y="85656"/>
            <a:ext cx="21470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24um dropouts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581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z_hist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2" t="12184" r="13850" b="44197"/>
          <a:stretch/>
        </p:blipFill>
        <p:spPr>
          <a:xfrm>
            <a:off x="902286" y="985978"/>
            <a:ext cx="7099832" cy="523071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30316" y="147892"/>
            <a:ext cx="80249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800" dirty="0"/>
              <a:t>Redshift distribution of </a:t>
            </a:r>
            <a:r>
              <a:rPr kumimoji="1" lang="en-US" altLang="zh-CN" sz="2800" dirty="0" smtClean="0"/>
              <a:t>z&gt;2 galaxies selected using   </a:t>
            </a:r>
            <a:r>
              <a:rPr lang="en-US" altLang="zh-CN" sz="2800" b="1" i="1" u="sng" dirty="0" smtClean="0"/>
              <a:t>color</a:t>
            </a:r>
            <a:r>
              <a:rPr lang="en-US" altLang="zh-CN" sz="2800" b="1" i="1" u="sng" dirty="0"/>
              <a:t>-</a:t>
            </a:r>
            <a:r>
              <a:rPr lang="en-US" altLang="zh-CN" sz="2800" b="1" i="1" u="sng" dirty="0" err="1"/>
              <a:t>deconfusion</a:t>
            </a:r>
            <a:r>
              <a:rPr kumimoji="1" lang="en-US" altLang="zh-CN" sz="2800" dirty="0" smtClean="0"/>
              <a:t> </a:t>
            </a:r>
            <a:endParaRPr lang="zh-CN" altLang="en-US" sz="2800" dirty="0"/>
          </a:p>
        </p:txBody>
      </p:sp>
      <p:cxnSp>
        <p:nvCxnSpPr>
          <p:cNvPr id="6" name="Straight Arrow Connector 11"/>
          <p:cNvCxnSpPr>
            <a:cxnSpLocks noChangeShapeType="1"/>
          </p:cNvCxnSpPr>
          <p:nvPr/>
        </p:nvCxnSpPr>
        <p:spPr bwMode="auto">
          <a:xfrm flipH="1">
            <a:off x="6826100" y="3175760"/>
            <a:ext cx="223280" cy="655211"/>
          </a:xfrm>
          <a:prstGeom prst="straightConnector1">
            <a:avLst/>
          </a:prstGeom>
          <a:ln w="57150" cmpd="sng">
            <a:solidFill>
              <a:schemeClr val="tx1"/>
            </a:solidFill>
            <a:headEnd/>
            <a:tailEnd type="arrow" w="med" len="med"/>
          </a:ln>
          <a:ex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6448299" y="2239062"/>
            <a:ext cx="1202162" cy="523220"/>
          </a:xfrm>
          <a:prstGeom prst="rect">
            <a:avLst/>
          </a:prstGeom>
          <a:noFill/>
          <a:ln w="44450">
            <a:solidFill>
              <a:srgbClr val="FF6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r>
              <a:rPr kumimoji="0" lang="en-US" altLang="zh-CN" sz="1400" b="1" dirty="0" smtClean="0">
                <a:latin typeface="Times New Roman"/>
                <a:ea typeface="黑体" charset="0"/>
                <a:cs typeface="Times New Roman"/>
              </a:rPr>
              <a:t>Excess of z&gt;3 sources</a:t>
            </a:r>
            <a:endParaRPr kumimoji="0" lang="en-US" altLang="zh-CN" sz="1400" b="1" dirty="0">
              <a:latin typeface="Times New Roman"/>
              <a:ea typeface="黑体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9716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irvsz_hist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3" t="11940" r="16057" b="46878"/>
          <a:stretch/>
        </p:blipFill>
        <p:spPr>
          <a:xfrm>
            <a:off x="300760" y="911425"/>
            <a:ext cx="8087157" cy="5943206"/>
          </a:xfrm>
          <a:prstGeom prst="rect">
            <a:avLst/>
          </a:prstGeom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994292" y="203539"/>
            <a:ext cx="7393625" cy="707886"/>
          </a:xfrm>
          <a:prstGeom prst="rect">
            <a:avLst/>
          </a:prstGeom>
          <a:noFill/>
          <a:ln w="444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>
              <a:spcAft>
                <a:spcPts val="600"/>
              </a:spcAft>
            </a:pPr>
            <a:r>
              <a:rPr kumimoji="0" lang="en-US" altLang="zh-CN" sz="2000" b="1" dirty="0" smtClean="0">
                <a:latin typeface="Times New Roman"/>
                <a:ea typeface="黑体" charset="0"/>
                <a:cs typeface="Times New Roman"/>
              </a:rPr>
              <a:t>Lower FIR luminosity compared to the brighter SPIRE sources in </a:t>
            </a:r>
            <a:r>
              <a:rPr kumimoji="0" lang="en-US" altLang="zh-CN" sz="2000" b="1" dirty="0" err="1" smtClean="0">
                <a:latin typeface="Times New Roman"/>
                <a:ea typeface="黑体" charset="0"/>
                <a:cs typeface="Times New Roman"/>
              </a:rPr>
              <a:t>HerMes</a:t>
            </a:r>
            <a:r>
              <a:rPr kumimoji="0" lang="en-US" altLang="zh-CN" sz="2000" b="1" dirty="0">
                <a:latin typeface="Times New Roman"/>
                <a:ea typeface="黑体" charset="0"/>
                <a:cs typeface="Times New Roman"/>
              </a:rPr>
              <a:t> </a:t>
            </a:r>
            <a:r>
              <a:rPr kumimoji="0" lang="en-US" altLang="zh-CN" sz="2000" b="1" dirty="0" smtClean="0">
                <a:latin typeface="Times New Roman"/>
                <a:ea typeface="黑体" charset="0"/>
                <a:cs typeface="Times New Roman"/>
              </a:rPr>
              <a:t>fields </a:t>
            </a:r>
            <a:endParaRPr kumimoji="0" lang="en-US" altLang="zh-CN" sz="2000" b="1" dirty="0">
              <a:latin typeface="Times New Roman"/>
              <a:ea typeface="黑体" charset="0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2580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4" name="图片 3" descr="af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0"/>
            <a:ext cx="7695855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096884" y="251730"/>
            <a:ext cx="4175692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altLang="zh-CN" sz="2400" b="1" dirty="0" smtClean="0"/>
              <a:t>On the sub-mm non-detections</a:t>
            </a:r>
          </a:p>
        </p:txBody>
      </p:sp>
    </p:spTree>
    <p:extLst>
      <p:ext uri="{BB962C8B-B14F-4D97-AF65-F5344CB8AC3E}">
        <p14:creationId xmlns:p14="http://schemas.microsoft.com/office/powerpoint/2010/main" val="35003560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ig2_lirbb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74" t="14107" r="7029" b="9300"/>
          <a:stretch/>
        </p:blipFill>
        <p:spPr>
          <a:xfrm rot="5400000">
            <a:off x="1413226" y="55613"/>
            <a:ext cx="5696478" cy="790829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07318" y="13957"/>
            <a:ext cx="893385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 smtClean="0"/>
              <a:t>LIR </a:t>
            </a:r>
            <a:r>
              <a:rPr lang="en-US" altLang="zh-CN" sz="3200" dirty="0" err="1" smtClean="0"/>
              <a:t>vs</a:t>
            </a:r>
            <a:r>
              <a:rPr lang="en-US" altLang="zh-CN" sz="3200" dirty="0" smtClean="0"/>
              <a:t> </a:t>
            </a:r>
            <a:r>
              <a:rPr lang="en-US" altLang="zh-CN" sz="3200" dirty="0" err="1" smtClean="0"/>
              <a:t>Tdust</a:t>
            </a:r>
            <a:r>
              <a:rPr lang="en-US" altLang="zh-CN" sz="3200" dirty="0" smtClean="0"/>
              <a:t> relation: large scatter and </a:t>
            </a:r>
            <a:r>
              <a:rPr lang="en-US" altLang="zh-CN" sz="3200" dirty="0" err="1" smtClean="0"/>
              <a:t>Tdust</a:t>
            </a:r>
            <a:r>
              <a:rPr lang="en-US" altLang="zh-CN" sz="3200" dirty="0" smtClean="0"/>
              <a:t> is lower </a:t>
            </a:r>
          </a:p>
          <a:p>
            <a:r>
              <a:rPr lang="en-US" altLang="zh-CN" sz="3200" dirty="0"/>
              <a:t>t</a:t>
            </a:r>
            <a:r>
              <a:rPr lang="en-US" altLang="zh-CN" sz="3200" dirty="0" smtClean="0"/>
              <a:t>han the low-z extrapolation </a:t>
            </a:r>
            <a:endParaRPr lang="zh-CN" altLang="en-US" sz="3200" dirty="0"/>
          </a:p>
        </p:txBody>
      </p:sp>
      <p:sp>
        <p:nvSpPr>
          <p:cNvPr id="6" name="矩形 5"/>
          <p:cNvSpPr/>
          <p:nvPr/>
        </p:nvSpPr>
        <p:spPr>
          <a:xfrm>
            <a:off x="1743862" y="2573272"/>
            <a:ext cx="28620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 smtClean="0"/>
              <a:t>Plus: SMGs</a:t>
            </a:r>
          </a:p>
          <a:p>
            <a:r>
              <a:rPr lang="en-US" altLang="zh-CN" sz="2400" dirty="0" smtClean="0"/>
              <a:t>Diamond: z&lt;1 ULIRGs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12953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radio_fir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8" t="12428" r="11643" b="44928"/>
          <a:stretch/>
        </p:blipFill>
        <p:spPr>
          <a:xfrm>
            <a:off x="334180" y="752018"/>
            <a:ext cx="8070446" cy="5765483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495357" y="142730"/>
            <a:ext cx="60799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 smtClean="0"/>
              <a:t>High redshift Radio/FIR relation</a:t>
            </a:r>
            <a:endParaRPr lang="zh-CN" altLang="en-US" sz="36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195" y="4619928"/>
            <a:ext cx="60960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7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goodsn_sfrd_madau.p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1" t="11010" r="11816" b="46450"/>
          <a:stretch/>
        </p:blipFill>
        <p:spPr>
          <a:xfrm>
            <a:off x="205964" y="823732"/>
            <a:ext cx="8626803" cy="6034268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05964" y="8068"/>
            <a:ext cx="87687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600" dirty="0" smtClean="0"/>
              <a:t>SFRD contribution:  increase from z~2 to z~4</a:t>
            </a:r>
            <a:r>
              <a:rPr lang="zh-CN" altLang="en-US" sz="3600" dirty="0" smtClean="0"/>
              <a:t>？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004919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8741" y="76215"/>
            <a:ext cx="8229600" cy="1143000"/>
          </a:xfrm>
        </p:spPr>
        <p:txBody>
          <a:bodyPr/>
          <a:lstStyle/>
          <a:p>
            <a:r>
              <a:rPr kumimoji="1" lang="en-US" altLang="zh-CN" dirty="0">
                <a:solidFill>
                  <a:srgbClr val="3366FF"/>
                </a:solidFill>
              </a:rPr>
              <a:t>S</a:t>
            </a:r>
            <a:r>
              <a:rPr kumimoji="1" lang="en-US" altLang="zh-CN" dirty="0" smtClean="0">
                <a:solidFill>
                  <a:srgbClr val="3366FF"/>
                </a:solidFill>
              </a:rPr>
              <a:t>ummary</a:t>
            </a:r>
            <a:endParaRPr kumimoji="1" lang="zh-CN" altLang="en-US" dirty="0">
              <a:solidFill>
                <a:srgbClr val="3366FF"/>
              </a:solidFill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044615"/>
            <a:ext cx="8686800" cy="5463664"/>
          </a:xfrm>
        </p:spPr>
        <p:txBody>
          <a:bodyPr>
            <a:normAutofit/>
          </a:bodyPr>
          <a:lstStyle/>
          <a:p>
            <a:pPr algn="just"/>
            <a:r>
              <a:rPr kumimoji="1" lang="en-US" altLang="zh-CN" sz="2800" dirty="0" smtClean="0"/>
              <a:t>The S</a:t>
            </a:r>
            <a:r>
              <a:rPr kumimoji="1" lang="en-US" altLang="zh-CN" sz="2800" baseline="-25000" dirty="0" smtClean="0"/>
              <a:t>500um</a:t>
            </a:r>
            <a:r>
              <a:rPr kumimoji="1" lang="en-US" altLang="zh-CN" sz="2800" dirty="0" smtClean="0"/>
              <a:t>/S</a:t>
            </a:r>
            <a:r>
              <a:rPr kumimoji="1" lang="en-US" altLang="zh-CN" sz="2800" baseline="-25000" dirty="0" smtClean="0"/>
              <a:t>24um </a:t>
            </a:r>
            <a:r>
              <a:rPr kumimoji="1" lang="en-US" altLang="zh-CN" sz="2800" dirty="0" smtClean="0"/>
              <a:t>ratio map is efficient in selecting high-z dusty star-forming galaxies (~60% for a “clean” 10mJy source at z&gt;3)</a:t>
            </a:r>
          </a:p>
          <a:p>
            <a:pPr algn="just"/>
            <a:r>
              <a:rPr kumimoji="1" lang="en-US" altLang="zh-CN" sz="2800" dirty="0" smtClean="0"/>
              <a:t>More complete than other (confusion-limited) Herschel-selected sample which requires the detections in the 24um or radio</a:t>
            </a:r>
          </a:p>
          <a:p>
            <a:pPr algn="just"/>
            <a:r>
              <a:rPr kumimoji="1" lang="en-US" altLang="zh-CN" sz="2800" dirty="0" smtClean="0"/>
              <a:t>Discovery of 24um-undetected high-z sources</a:t>
            </a:r>
          </a:p>
          <a:p>
            <a:pPr algn="just"/>
            <a:r>
              <a:rPr kumimoji="1" lang="en-US" altLang="zh-CN" sz="2800" dirty="0" smtClean="0"/>
              <a:t>Refinement of the counterpart identifications of Herschel sources</a:t>
            </a:r>
          </a:p>
          <a:p>
            <a:pPr algn="just"/>
            <a:r>
              <a:rPr kumimoji="1" lang="en-US" altLang="zh-CN" sz="2800" dirty="0" smtClean="0"/>
              <a:t>We are applying for follow-up mm </a:t>
            </a:r>
            <a:r>
              <a:rPr lang="en-US" altLang="zh-CN" sz="2800" dirty="0" err="1" smtClean="0"/>
              <a:t>interferometric</a:t>
            </a:r>
            <a:r>
              <a:rPr lang="en-US" altLang="zh-CN" sz="2800" dirty="0" smtClean="0"/>
              <a:t> observations (IRAM) </a:t>
            </a:r>
            <a:endParaRPr lang="en-US" altLang="zh-CN" sz="2800" dirty="0"/>
          </a:p>
          <a:p>
            <a:pPr algn="just"/>
            <a:endParaRPr kumimoji="1" lang="en-US" altLang="zh-CN" sz="2800" dirty="0" smtClean="0"/>
          </a:p>
        </p:txBody>
      </p:sp>
    </p:spTree>
    <p:extLst>
      <p:ext uri="{BB962C8B-B14F-4D97-AF65-F5344CB8AC3E}">
        <p14:creationId xmlns:p14="http://schemas.microsoft.com/office/powerpoint/2010/main" val="23457058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cosmos_z3.8.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146" y="0"/>
            <a:ext cx="6858000" cy="4533900"/>
          </a:xfrm>
          <a:prstGeom prst="rect">
            <a:avLst/>
          </a:prstGeom>
        </p:spPr>
      </p:pic>
      <p:pic>
        <p:nvPicPr>
          <p:cNvPr id="5" name="图片 4" descr="sedvsz_withdata.ps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6" t="13930" r="6839" b="3400"/>
          <a:stretch/>
        </p:blipFill>
        <p:spPr>
          <a:xfrm rot="5400000">
            <a:off x="829308" y="758700"/>
            <a:ext cx="4890910" cy="682963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991007" y="4836792"/>
            <a:ext cx="206175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Out of the CANDELS </a:t>
            </a:r>
          </a:p>
          <a:p>
            <a:r>
              <a:rPr lang="en-US" altLang="zh-CN" dirty="0" smtClean="0"/>
              <a:t>and SCUBAII field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13203" y="438573"/>
            <a:ext cx="16997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2 square degree </a:t>
            </a:r>
          </a:p>
          <a:p>
            <a:r>
              <a:rPr lang="en-US" altLang="zh-CN" dirty="0" smtClean="0"/>
              <a:t>COSMOS field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57402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en-US" altLang="zh-CN" dirty="0" smtClean="0"/>
              <a:t>                             </a:t>
            </a:r>
            <a:r>
              <a:rPr kumimoji="1" lang="en-US" altLang="zh-CN" sz="6000" dirty="0" smtClean="0"/>
              <a:t>     </a:t>
            </a:r>
          </a:p>
          <a:p>
            <a:pPr marL="0" indent="0">
              <a:buNone/>
            </a:pPr>
            <a:r>
              <a:rPr kumimoji="1" lang="en-US" altLang="zh-CN" sz="6000" dirty="0"/>
              <a:t> </a:t>
            </a:r>
            <a:r>
              <a:rPr kumimoji="1" lang="en-US" altLang="zh-CN" sz="6000" dirty="0" smtClean="0"/>
              <a:t>                 </a:t>
            </a:r>
            <a:r>
              <a:rPr kumimoji="1" lang="en-US" altLang="zh-CN" sz="6000" dirty="0" smtClean="0"/>
              <a:t>Thanks</a:t>
            </a:r>
            <a:r>
              <a:rPr kumimoji="1" lang="zh-CN" altLang="en-US" sz="6000" dirty="0" smtClean="0"/>
              <a:t>！</a:t>
            </a:r>
            <a:endParaRPr kumimoji="1" lang="zh-CN" altLang="en-US" sz="6000" dirty="0"/>
          </a:p>
        </p:txBody>
      </p:sp>
    </p:spTree>
    <p:extLst>
      <p:ext uri="{BB962C8B-B14F-4D97-AF65-F5344CB8AC3E}">
        <p14:creationId xmlns:p14="http://schemas.microsoft.com/office/powerpoint/2010/main" val="2769898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4464</TotalTime>
  <Words>660</Words>
  <Application>Microsoft Macintosh PowerPoint</Application>
  <PresentationFormat>全屏显示(4:3)</PresentationFormat>
  <Paragraphs>144</Paragraphs>
  <Slides>30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Distant Herschel sources using a "color-deconfusion" technique 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A new, but efficient method to systematically identify high-z Herschel 500um sources using color-deconfusion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Summary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mac mac</dc:creator>
  <cp:lastModifiedBy>mac mac</cp:lastModifiedBy>
  <cp:revision>77</cp:revision>
  <dcterms:created xsi:type="dcterms:W3CDTF">2014-09-06T10:23:23Z</dcterms:created>
  <dcterms:modified xsi:type="dcterms:W3CDTF">2016-02-14T10:12:02Z</dcterms:modified>
</cp:coreProperties>
</file>