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61" r:id="rId3"/>
    <p:sldId id="262" r:id="rId4"/>
    <p:sldId id="265" r:id="rId5"/>
    <p:sldId id="266" r:id="rId6"/>
    <p:sldId id="264" r:id="rId7"/>
    <p:sldId id="275" r:id="rId8"/>
    <p:sldId id="280" r:id="rId9"/>
    <p:sldId id="273" r:id="rId10"/>
    <p:sldId id="257" r:id="rId11"/>
    <p:sldId id="258" r:id="rId12"/>
    <p:sldId id="276" r:id="rId13"/>
    <p:sldId id="259" r:id="rId14"/>
    <p:sldId id="260" r:id="rId15"/>
    <p:sldId id="267" r:id="rId16"/>
    <p:sldId id="279" r:id="rId17"/>
    <p:sldId id="274" r:id="rId18"/>
    <p:sldId id="278" r:id="rId19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-52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7096C-D4B1-7B44-B148-2E8C8619AD60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975D5D-23D6-8140-8EB6-BCAF9E39AC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3683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6E2DC-50EA-854C-B499-CE5F4E4E70C9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49047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34CF6-E6CC-084B-8A6F-1D6E8B39F2A8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64B-E555-DA42-AF7A-9B79AC640B7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49844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34CF6-E6CC-084B-8A6F-1D6E8B39F2A8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64B-E555-DA42-AF7A-9B79AC640B7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52804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34CF6-E6CC-084B-8A6F-1D6E8B39F2A8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64B-E555-DA42-AF7A-9B79AC640B7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50941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34CF6-E6CC-084B-8A6F-1D6E8B39F2A8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64B-E555-DA42-AF7A-9B79AC640B7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78346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34CF6-E6CC-084B-8A6F-1D6E8B39F2A8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64B-E555-DA42-AF7A-9B79AC640B7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49574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34CF6-E6CC-084B-8A6F-1D6E8B39F2A8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64B-E555-DA42-AF7A-9B79AC640B7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43371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34CF6-E6CC-084B-8A6F-1D6E8B39F2A8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64B-E555-DA42-AF7A-9B79AC640B7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70951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34CF6-E6CC-084B-8A6F-1D6E8B39F2A8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64B-E555-DA42-AF7A-9B79AC640B7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51347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34CF6-E6CC-084B-8A6F-1D6E8B39F2A8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64B-E555-DA42-AF7A-9B79AC640B7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296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34CF6-E6CC-084B-8A6F-1D6E8B39F2A8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64B-E555-DA42-AF7A-9B79AC640B7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5028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34CF6-E6CC-084B-8A6F-1D6E8B39F2A8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D564B-E555-DA42-AF7A-9B79AC640B7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31249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34CF6-E6CC-084B-8A6F-1D6E8B39F2A8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D564B-E555-DA42-AF7A-9B79AC640B7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86360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3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kumimoji="1" lang="en-US" altLang="zh-CN" dirty="0" smtClean="0"/>
              <a:t>Results of TPHOT tests on Herschel photometry and comparison with FASTPHOT</a:t>
            </a:r>
            <a:endParaRPr kumimoji="1"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417277"/>
            <a:ext cx="6400800" cy="1752600"/>
          </a:xfrm>
        </p:spPr>
        <p:txBody>
          <a:bodyPr/>
          <a:lstStyle/>
          <a:p>
            <a:r>
              <a:rPr kumimoji="1" lang="en-US" altLang="zh-CN" dirty="0" err="1" smtClean="0"/>
              <a:t>Xinwen</a:t>
            </a:r>
            <a:r>
              <a:rPr kumimoji="1" lang="en-US" altLang="zh-CN" dirty="0" smtClean="0"/>
              <a:t> </a:t>
            </a:r>
            <a:r>
              <a:rPr kumimoji="1" lang="en-US" altLang="zh-CN" dirty="0" err="1" smtClean="0"/>
              <a:t>Shu</a:t>
            </a:r>
            <a:endParaRPr kumimoji="1" lang="en-US" altLang="zh-CN" dirty="0" smtClean="0"/>
          </a:p>
          <a:p>
            <a:r>
              <a:rPr kumimoji="1" lang="en-US" altLang="zh-CN" dirty="0" smtClean="0"/>
              <a:t>CEA/</a:t>
            </a:r>
            <a:r>
              <a:rPr kumimoji="1" lang="en-US" altLang="zh-CN" dirty="0" err="1" smtClean="0"/>
              <a:t>Saclay</a:t>
            </a:r>
            <a:endParaRPr kumimoji="1" lang="en-US" altLang="zh-CN" dirty="0" smtClean="0"/>
          </a:p>
          <a:p>
            <a:r>
              <a:rPr kumimoji="1" lang="en-US" altLang="zh-CN" dirty="0" smtClean="0"/>
              <a:t>September 8, Rome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7648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a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0401"/>
            <a:ext cx="9144000" cy="4535599"/>
          </a:xfrm>
          <a:prstGeom prst="rect">
            <a:avLst/>
          </a:prstGeom>
        </p:spPr>
      </p:pic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230923" y="195307"/>
            <a:ext cx="6623539" cy="1431161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lnSpc>
                <a:spcPts val="2160"/>
              </a:lnSpc>
              <a:spcAft>
                <a:spcPts val="600"/>
              </a:spcAft>
            </a:pPr>
            <a:r>
              <a:rPr kumimoji="0" lang="en-US" altLang="zh-CN" sz="1800" b="1" dirty="0">
                <a:latin typeface="Times New Roman"/>
                <a:ea typeface="黑体" charset="0"/>
                <a:cs typeface="Times New Roman"/>
              </a:rPr>
              <a:t>Comparison between </a:t>
            </a: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input flux and output flux from TPHOT</a:t>
            </a:r>
          </a:p>
          <a:p>
            <a:pPr>
              <a:lnSpc>
                <a:spcPts val="2160"/>
              </a:lnSpc>
              <a:spcAft>
                <a:spcPts val="600"/>
              </a:spcAft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Dashed lines:   </a:t>
            </a:r>
            <a:r>
              <a:rPr lang="en-US" altLang="zh-CN" sz="1800" b="1" dirty="0">
                <a:latin typeface="Symbol" charset="2"/>
                <a:cs typeface="Symbol" charset="2"/>
              </a:rPr>
              <a:t>D</a:t>
            </a:r>
            <a:r>
              <a:rPr lang="en-US" altLang="zh-CN" sz="1800" b="1" dirty="0"/>
              <a:t>S/S&lt;0.33 </a:t>
            </a:r>
            <a:endParaRPr lang="en-US" altLang="zh-CN" sz="1800" b="1" dirty="0" smtClean="0"/>
          </a:p>
          <a:p>
            <a:pPr>
              <a:lnSpc>
                <a:spcPts val="2160"/>
              </a:lnSpc>
              <a:spcAft>
                <a:spcPts val="600"/>
              </a:spcAft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VERSION1.4</a:t>
            </a:r>
            <a:endParaRPr kumimoji="0" lang="en-US" altLang="zh-CN" sz="1800" b="1" dirty="0">
              <a:latin typeface="Times New Roman"/>
              <a:ea typeface="黑体" charset="0"/>
              <a:cs typeface="Times New Roman"/>
            </a:endParaRPr>
          </a:p>
          <a:p>
            <a:pPr>
              <a:spcAft>
                <a:spcPts val="600"/>
              </a:spcAft>
            </a:pPr>
            <a:endParaRPr kumimoji="0" lang="en-US" altLang="zh-CN" sz="1800" b="1" dirty="0">
              <a:latin typeface="Times New Roman"/>
              <a:ea typeface="黑体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39059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a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2" y="1865924"/>
            <a:ext cx="9144000" cy="4553957"/>
          </a:xfrm>
          <a:prstGeom prst="rect">
            <a:avLst/>
          </a:prstGeom>
        </p:spPr>
      </p:pic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390769" y="80820"/>
            <a:ext cx="8850923" cy="1405513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342900" indent="-342900">
              <a:lnSpc>
                <a:spcPts val="2160"/>
              </a:lnSpc>
              <a:spcAft>
                <a:spcPts val="600"/>
              </a:spcAft>
              <a:buFont typeface="Wingdings" charset="2"/>
              <a:buChar char="Ø"/>
            </a:pPr>
            <a:r>
              <a:rPr kumimoji="0" lang="en-US" altLang="zh-CN" sz="1800" b="1" dirty="0">
                <a:latin typeface="Times New Roman"/>
                <a:ea typeface="黑体" charset="0"/>
                <a:cs typeface="Times New Roman"/>
              </a:rPr>
              <a:t>Comparison between </a:t>
            </a: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TPHOT </a:t>
            </a:r>
            <a:r>
              <a:rPr kumimoji="0" lang="en-US" altLang="zh-CN" sz="1800" b="1" dirty="0">
                <a:latin typeface="Times New Roman"/>
                <a:ea typeface="黑体" charset="0"/>
                <a:cs typeface="Times New Roman"/>
              </a:rPr>
              <a:t>and s</a:t>
            </a: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tandard 24um </a:t>
            </a:r>
            <a:r>
              <a:rPr kumimoji="0" lang="en-US" altLang="zh-CN" sz="1800" b="1" dirty="0">
                <a:latin typeface="Times New Roman"/>
                <a:ea typeface="黑体" charset="0"/>
                <a:cs typeface="Times New Roman"/>
              </a:rPr>
              <a:t>prior </a:t>
            </a: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technique (</a:t>
            </a:r>
            <a:r>
              <a:rPr kumimoji="0" lang="en-US" altLang="zh-CN" sz="1800" b="1" dirty="0" err="1" smtClean="0">
                <a:latin typeface="Times New Roman"/>
                <a:ea typeface="黑体" charset="0"/>
                <a:cs typeface="Times New Roman"/>
              </a:rPr>
              <a:t>Daophot</a:t>
            </a: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-like) </a:t>
            </a:r>
          </a:p>
          <a:p>
            <a:pPr marL="285750" indent="-285750">
              <a:lnSpc>
                <a:spcPts val="2360"/>
              </a:lnSpc>
              <a:spcAft>
                <a:spcPts val="600"/>
              </a:spcAft>
              <a:buFont typeface="Wingdings" charset="2"/>
              <a:buChar char="Ø"/>
            </a:pPr>
            <a:r>
              <a:rPr lang="en-US" altLang="zh-CN" sz="1800" b="1" dirty="0" smtClean="0"/>
              <a:t>Ex: &gt;70% of the sources are detected with a photometric accuracy better than 33% above standard flux limits</a:t>
            </a:r>
            <a:endParaRPr lang="en-US" altLang="zh-CN" sz="1800" b="1" dirty="0"/>
          </a:p>
          <a:p>
            <a:pPr>
              <a:spcAft>
                <a:spcPts val="600"/>
              </a:spcAft>
            </a:pPr>
            <a:endParaRPr kumimoji="0" lang="en-US" altLang="zh-CN" sz="1800" b="1" dirty="0">
              <a:latin typeface="Times New Roman"/>
              <a:ea typeface="黑体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93143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tes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0"/>
            <a:ext cx="7620000" cy="6096000"/>
          </a:xfrm>
          <a:prstGeom prst="rect">
            <a:avLst/>
          </a:prstGeom>
        </p:spPr>
      </p:pic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276650" y="408252"/>
            <a:ext cx="6343350" cy="369332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The S/N of output flux can be used to select “clean” sources </a:t>
            </a:r>
            <a:endParaRPr kumimoji="0" lang="en-US" altLang="zh-CN" sz="1800" b="1" dirty="0">
              <a:latin typeface="Times New Roman"/>
              <a:ea typeface="黑体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02243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a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791" y="147979"/>
            <a:ext cx="4451045" cy="2755409"/>
          </a:xfrm>
          <a:prstGeom prst="rect">
            <a:avLst/>
          </a:prstGeom>
        </p:spPr>
      </p:pic>
      <p:pic>
        <p:nvPicPr>
          <p:cNvPr id="6" name="图片 5" descr="test.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3" t="13181" r="7162" b="10271"/>
          <a:stretch/>
        </p:blipFill>
        <p:spPr>
          <a:xfrm rot="5400000">
            <a:off x="2349934" y="2177594"/>
            <a:ext cx="3159491" cy="4376616"/>
          </a:xfrm>
          <a:prstGeom prst="rect">
            <a:avLst/>
          </a:prstGeom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6168789" y="274637"/>
            <a:ext cx="1881057" cy="723275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342900" indent="-342900">
              <a:lnSpc>
                <a:spcPts val="2160"/>
              </a:lnSpc>
              <a:spcAft>
                <a:spcPts val="600"/>
              </a:spcAft>
              <a:buFont typeface="Wingdings" charset="2"/>
              <a:buChar char="Ø"/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FASTPHOT</a:t>
            </a:r>
          </a:p>
          <a:p>
            <a:pPr>
              <a:lnSpc>
                <a:spcPts val="2160"/>
              </a:lnSpc>
              <a:spcAft>
                <a:spcPts val="600"/>
              </a:spcAft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(From Tao)</a:t>
            </a: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6117988" y="2903388"/>
            <a:ext cx="1881057" cy="369332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342900" indent="-342900">
              <a:lnSpc>
                <a:spcPts val="2160"/>
              </a:lnSpc>
              <a:spcAft>
                <a:spcPts val="600"/>
              </a:spcAft>
              <a:buFont typeface="Wingdings" charset="2"/>
              <a:buChar char="Ø"/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TPHOT</a:t>
            </a:r>
          </a:p>
        </p:txBody>
      </p:sp>
    </p:spTree>
    <p:extLst>
      <p:ext uri="{BB962C8B-B14F-4D97-AF65-F5344CB8AC3E}">
        <p14:creationId xmlns:p14="http://schemas.microsoft.com/office/powerpoint/2010/main" val="1267220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250_comp_tphot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8" t="2855" r="15281" b="76199"/>
          <a:stretch/>
        </p:blipFill>
        <p:spPr>
          <a:xfrm>
            <a:off x="0" y="-203265"/>
            <a:ext cx="7000835" cy="2851853"/>
          </a:xfrm>
          <a:prstGeom prst="rect">
            <a:avLst/>
          </a:prstGeom>
        </p:spPr>
      </p:pic>
      <p:pic>
        <p:nvPicPr>
          <p:cNvPr id="7" name="图片 6" descr="a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5685"/>
            <a:ext cx="7000835" cy="2202229"/>
          </a:xfrm>
          <a:prstGeom prst="rect">
            <a:avLst/>
          </a:prstGeom>
        </p:spPr>
      </p:pic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7000835" y="5446276"/>
            <a:ext cx="1881057" cy="723275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342900" indent="-342900">
              <a:lnSpc>
                <a:spcPts val="2160"/>
              </a:lnSpc>
              <a:spcAft>
                <a:spcPts val="600"/>
              </a:spcAft>
              <a:buFont typeface="Wingdings" charset="2"/>
              <a:buChar char="Ø"/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FASTPHOT</a:t>
            </a:r>
          </a:p>
          <a:p>
            <a:pPr>
              <a:lnSpc>
                <a:spcPts val="2160"/>
              </a:lnSpc>
              <a:spcAft>
                <a:spcPts val="600"/>
              </a:spcAft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From Tao</a:t>
            </a: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7000835" y="1497717"/>
            <a:ext cx="1881057" cy="369332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342900" indent="-342900">
              <a:lnSpc>
                <a:spcPts val="2160"/>
              </a:lnSpc>
              <a:spcAft>
                <a:spcPts val="600"/>
              </a:spcAft>
              <a:buFont typeface="Wingdings" charset="2"/>
              <a:buChar char="Ø"/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TPHOT</a:t>
            </a:r>
          </a:p>
        </p:txBody>
      </p:sp>
      <p:sp>
        <p:nvSpPr>
          <p:cNvPr id="10" name="矩形 9"/>
          <p:cNvSpPr/>
          <p:nvPr/>
        </p:nvSpPr>
        <p:spPr>
          <a:xfrm>
            <a:off x="6715130" y="0"/>
            <a:ext cx="242887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Purity:   sources </a:t>
            </a:r>
          </a:p>
          <a:p>
            <a:r>
              <a:rPr lang="en-US" altLang="zh-CN" dirty="0" smtClean="0"/>
              <a:t>with </a:t>
            </a:r>
            <a:r>
              <a:rPr lang="en-US" altLang="zh-CN" dirty="0" err="1" smtClean="0"/>
              <a:t>ni</a:t>
            </a:r>
            <a:r>
              <a:rPr lang="en-US" altLang="zh-CN" dirty="0" smtClean="0"/>
              <a:t> bright neighbors </a:t>
            </a:r>
          </a:p>
          <a:p>
            <a:r>
              <a:rPr lang="en-US" altLang="zh-CN" dirty="0" smtClean="0"/>
              <a:t>have </a:t>
            </a:r>
            <a:r>
              <a:rPr lang="en-US" altLang="zh-CN" dirty="0" smtClean="0">
                <a:latin typeface="Symbol" charset="2"/>
                <a:cs typeface="Symbol" charset="2"/>
              </a:rPr>
              <a:t>D</a:t>
            </a:r>
            <a:r>
              <a:rPr lang="en-US" altLang="zh-CN" dirty="0" smtClean="0"/>
              <a:t>S/S&lt;0.33 </a:t>
            </a:r>
          </a:p>
          <a:p>
            <a:r>
              <a:rPr lang="en-US" altLang="zh-CN" dirty="0" smtClean="0">
                <a:solidFill>
                  <a:srgbClr val="FF0000"/>
                </a:solidFill>
              </a:rPr>
              <a:t> 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5184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a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791" y="147979"/>
            <a:ext cx="4451045" cy="2755409"/>
          </a:xfrm>
          <a:prstGeom prst="rect">
            <a:avLst/>
          </a:prstGeom>
        </p:spPr>
      </p:pic>
      <p:pic>
        <p:nvPicPr>
          <p:cNvPr id="6" name="图片 5" descr="test.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3" t="13181" r="7162" b="10271"/>
          <a:stretch/>
        </p:blipFill>
        <p:spPr>
          <a:xfrm rot="5400000">
            <a:off x="2349934" y="2177594"/>
            <a:ext cx="3159491" cy="4376616"/>
          </a:xfrm>
          <a:prstGeom prst="rect">
            <a:avLst/>
          </a:prstGeom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6168789" y="274637"/>
            <a:ext cx="1881057" cy="723275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342900" indent="-342900">
              <a:lnSpc>
                <a:spcPts val="2160"/>
              </a:lnSpc>
              <a:spcAft>
                <a:spcPts val="600"/>
              </a:spcAft>
              <a:buFont typeface="Wingdings" charset="2"/>
              <a:buChar char="Ø"/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FASTPHOT</a:t>
            </a:r>
          </a:p>
          <a:p>
            <a:pPr>
              <a:lnSpc>
                <a:spcPts val="2160"/>
              </a:lnSpc>
              <a:spcAft>
                <a:spcPts val="600"/>
              </a:spcAft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(From Tao)</a:t>
            </a: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6117988" y="2903388"/>
            <a:ext cx="1881057" cy="369332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342900" indent="-342900">
              <a:lnSpc>
                <a:spcPts val="2160"/>
              </a:lnSpc>
              <a:spcAft>
                <a:spcPts val="600"/>
              </a:spcAft>
              <a:buFont typeface="Wingdings" charset="2"/>
              <a:buChar char="Ø"/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TPHOT</a:t>
            </a:r>
          </a:p>
        </p:txBody>
      </p:sp>
    </p:spTree>
    <p:extLst>
      <p:ext uri="{BB962C8B-B14F-4D97-AF65-F5344CB8AC3E}">
        <p14:creationId xmlns:p14="http://schemas.microsoft.com/office/powerpoint/2010/main" val="3856644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F250_tphot_purity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0" t="9687" r="6776" b="43590"/>
          <a:stretch/>
        </p:blipFill>
        <p:spPr>
          <a:xfrm>
            <a:off x="2286000" y="274638"/>
            <a:ext cx="4415692" cy="3204307"/>
          </a:xfrm>
          <a:prstGeom prst="rect">
            <a:avLst/>
          </a:prstGeom>
        </p:spPr>
      </p:pic>
      <p:pic>
        <p:nvPicPr>
          <p:cNvPr id="6" name="图片 5" descr="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86"/>
          <a:stretch/>
        </p:blipFill>
        <p:spPr>
          <a:xfrm>
            <a:off x="2110154" y="3336393"/>
            <a:ext cx="4591538" cy="3521607"/>
          </a:xfrm>
          <a:prstGeom prst="rect">
            <a:avLst/>
          </a:prstGeom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6547834" y="750170"/>
            <a:ext cx="2596166" cy="1477328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342900" indent="-342900">
              <a:lnSpc>
                <a:spcPts val="2160"/>
              </a:lnSpc>
              <a:spcAft>
                <a:spcPts val="600"/>
              </a:spcAft>
              <a:buFont typeface="Wingdings" charset="2"/>
              <a:buChar char="Ø"/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The errors from covariance matrix can be used instead of  clean index to select clean </a:t>
            </a:r>
            <a:r>
              <a:rPr kumimoji="0" lang="en-US" altLang="zh-CN" sz="1800" b="1" dirty="0" err="1" smtClean="0">
                <a:latin typeface="Times New Roman"/>
                <a:ea typeface="黑体" charset="0"/>
                <a:cs typeface="Times New Roman"/>
              </a:rPr>
              <a:t>srcs</a:t>
            </a:r>
            <a:endParaRPr kumimoji="0" lang="en-US" altLang="zh-CN" sz="1800" b="1" dirty="0" smtClean="0">
              <a:latin typeface="Times New Roman"/>
              <a:ea typeface="黑体" charset="0"/>
              <a:cs typeface="Times New Roman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4820635" y="2040349"/>
            <a:ext cx="1431674" cy="369332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342900" indent="-342900">
              <a:lnSpc>
                <a:spcPts val="2160"/>
              </a:lnSpc>
              <a:spcAft>
                <a:spcPts val="600"/>
              </a:spcAft>
              <a:buFont typeface="Wingdings" charset="2"/>
              <a:buChar char="Ø"/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TPHOT</a:t>
            </a: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4664329" y="5355736"/>
            <a:ext cx="1587980" cy="723275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lnSpc>
                <a:spcPts val="2160"/>
              </a:lnSpc>
              <a:spcAft>
                <a:spcPts val="600"/>
              </a:spcAft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FASTPHOT</a:t>
            </a:r>
          </a:p>
          <a:p>
            <a:pPr>
              <a:lnSpc>
                <a:spcPts val="2160"/>
              </a:lnSpc>
              <a:spcAft>
                <a:spcPts val="600"/>
              </a:spcAft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(From Tao)</a:t>
            </a:r>
          </a:p>
        </p:txBody>
      </p:sp>
    </p:spTree>
    <p:extLst>
      <p:ext uri="{BB962C8B-B14F-4D97-AF65-F5344CB8AC3E}">
        <p14:creationId xmlns:p14="http://schemas.microsoft.com/office/powerpoint/2010/main" val="1173408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250_comp_tphot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8" t="2855" r="15281" b="76199"/>
          <a:stretch/>
        </p:blipFill>
        <p:spPr>
          <a:xfrm>
            <a:off x="1660770" y="-300958"/>
            <a:ext cx="4923692" cy="2860496"/>
          </a:xfrm>
          <a:prstGeom prst="rect">
            <a:avLst/>
          </a:prstGeom>
        </p:spPr>
      </p:pic>
      <p:pic>
        <p:nvPicPr>
          <p:cNvPr id="5" name="图片 4" descr="F250_tphot_3sigma.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9" t="8832" r="9356" b="45869"/>
          <a:stretch/>
        </p:blipFill>
        <p:spPr>
          <a:xfrm>
            <a:off x="1426308" y="2715846"/>
            <a:ext cx="5294923" cy="3106615"/>
          </a:xfrm>
          <a:prstGeom prst="rect">
            <a:avLst/>
          </a:prstGeom>
        </p:spPr>
      </p:pic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6721231" y="3343031"/>
            <a:ext cx="1881057" cy="1000274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lnSpc>
                <a:spcPts val="2160"/>
              </a:lnSpc>
              <a:spcAft>
                <a:spcPts val="600"/>
              </a:spcAft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Sources with </a:t>
            </a:r>
          </a:p>
          <a:p>
            <a:pPr>
              <a:lnSpc>
                <a:spcPts val="2160"/>
              </a:lnSpc>
              <a:spcAft>
                <a:spcPts val="600"/>
              </a:spcAft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S/N&gt;3sigma (output)</a:t>
            </a:r>
          </a:p>
        </p:txBody>
      </p:sp>
    </p:spTree>
    <p:extLst>
      <p:ext uri="{BB962C8B-B14F-4D97-AF65-F5344CB8AC3E}">
        <p14:creationId xmlns:p14="http://schemas.microsoft.com/office/powerpoint/2010/main" val="3999441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astphot_f250_diff2.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2" t="13268" r="9654" b="47431"/>
          <a:stretch/>
        </p:blipFill>
        <p:spPr>
          <a:xfrm>
            <a:off x="390769" y="1270000"/>
            <a:ext cx="8421078" cy="558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90769" y="253219"/>
            <a:ext cx="84210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  <a:spcAft>
                <a:spcPts val="600"/>
              </a:spcAft>
            </a:pPr>
            <a:r>
              <a:rPr lang="en-US" altLang="zh-CN" b="1" dirty="0" smtClean="0">
                <a:latin typeface="Times New Roman"/>
                <a:ea typeface="黑体" charset="0"/>
                <a:cs typeface="Times New Roman"/>
              </a:rPr>
              <a:t>Comparison </a:t>
            </a:r>
            <a:r>
              <a:rPr lang="en-US" altLang="zh-CN" b="1" dirty="0">
                <a:latin typeface="Times New Roman"/>
                <a:ea typeface="黑体" charset="0"/>
                <a:cs typeface="Times New Roman"/>
              </a:rPr>
              <a:t>between </a:t>
            </a:r>
            <a:r>
              <a:rPr lang="en-US" altLang="zh-CN" b="1" dirty="0" smtClean="0">
                <a:latin typeface="Times New Roman"/>
                <a:ea typeface="黑体" charset="0"/>
                <a:cs typeface="Times New Roman"/>
              </a:rPr>
              <a:t>output flux </a:t>
            </a:r>
            <a:r>
              <a:rPr lang="en-US" altLang="zh-CN" b="1" dirty="0">
                <a:latin typeface="Times New Roman"/>
                <a:ea typeface="黑体" charset="0"/>
                <a:cs typeface="Times New Roman"/>
              </a:rPr>
              <a:t>from </a:t>
            </a:r>
            <a:r>
              <a:rPr lang="en-US" altLang="zh-CN" b="1" dirty="0" smtClean="0">
                <a:latin typeface="Times New Roman"/>
                <a:ea typeface="黑体" charset="0"/>
                <a:cs typeface="Times New Roman"/>
              </a:rPr>
              <a:t>TPHOT (red) and FASTPHOT (black)</a:t>
            </a:r>
            <a:endParaRPr lang="en-US" altLang="zh-CN" b="1" dirty="0">
              <a:latin typeface="Times New Roman"/>
              <a:ea typeface="黑体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84234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astphot_f250_diff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0" t="10370" r="10610" b="45926"/>
          <a:stretch/>
        </p:blipFill>
        <p:spPr>
          <a:xfrm>
            <a:off x="397282" y="846666"/>
            <a:ext cx="8049074" cy="6011334"/>
          </a:xfrm>
          <a:prstGeom prst="rect">
            <a:avLst/>
          </a:prstGeom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225558" y="477334"/>
            <a:ext cx="1275365" cy="646331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lnSpc>
                <a:spcPts val="2160"/>
              </a:lnSpc>
              <a:spcAft>
                <a:spcPts val="600"/>
              </a:spcAft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Black: Sin&gt;2mJy</a:t>
            </a: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6516573" y="477334"/>
            <a:ext cx="1275365" cy="723275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lnSpc>
                <a:spcPts val="2160"/>
              </a:lnSpc>
              <a:spcAft>
                <a:spcPts val="600"/>
              </a:spcAft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Red: </a:t>
            </a:r>
          </a:p>
          <a:p>
            <a:pPr>
              <a:lnSpc>
                <a:spcPts val="2160"/>
              </a:lnSpc>
              <a:spcAft>
                <a:spcPts val="600"/>
              </a:spcAft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Sin&gt;5mJy</a:t>
            </a:r>
          </a:p>
        </p:txBody>
      </p:sp>
    </p:spTree>
    <p:extLst>
      <p:ext uri="{BB962C8B-B14F-4D97-AF65-F5344CB8AC3E}">
        <p14:creationId xmlns:p14="http://schemas.microsoft.com/office/powerpoint/2010/main" val="3698790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astphot_f250_flux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4" t="10256" r="8251" b="45300"/>
          <a:stretch/>
        </p:blipFill>
        <p:spPr>
          <a:xfrm>
            <a:off x="605691" y="1391171"/>
            <a:ext cx="7639539" cy="5466829"/>
          </a:xfrm>
          <a:prstGeom prst="rect">
            <a:avLst/>
          </a:prstGeom>
        </p:spPr>
      </p:pic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225558" y="477334"/>
            <a:ext cx="1275365" cy="646331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lnSpc>
                <a:spcPts val="2160"/>
              </a:lnSpc>
              <a:spcAft>
                <a:spcPts val="600"/>
              </a:spcAft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Black: Sin&gt;2mJy</a:t>
            </a: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6516573" y="477334"/>
            <a:ext cx="1275365" cy="723275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lnSpc>
                <a:spcPts val="2160"/>
              </a:lnSpc>
              <a:spcAft>
                <a:spcPts val="600"/>
              </a:spcAft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Red: </a:t>
            </a:r>
          </a:p>
          <a:p>
            <a:pPr>
              <a:lnSpc>
                <a:spcPts val="2160"/>
              </a:lnSpc>
              <a:spcAft>
                <a:spcPts val="600"/>
              </a:spcAft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Sin&gt;5mJy</a:t>
            </a:r>
          </a:p>
        </p:txBody>
      </p:sp>
    </p:spTree>
    <p:extLst>
      <p:ext uri="{BB962C8B-B14F-4D97-AF65-F5344CB8AC3E}">
        <p14:creationId xmlns:p14="http://schemas.microsoft.com/office/powerpoint/2010/main" val="2491274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astphot_f250_err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7" t="8148" r="8054" b="44938"/>
          <a:stretch/>
        </p:blipFill>
        <p:spPr>
          <a:xfrm>
            <a:off x="270931" y="274638"/>
            <a:ext cx="7890935" cy="629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541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50_hist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7" t="2767" r="5076" b="11919"/>
          <a:stretch/>
        </p:blipFill>
        <p:spPr>
          <a:xfrm rot="5400000">
            <a:off x="1854068" y="-804203"/>
            <a:ext cx="6553202" cy="877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94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PastedGraphic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965200"/>
            <a:ext cx="6083300" cy="4927600"/>
          </a:xfrm>
          <a:prstGeom prst="rect">
            <a:avLst/>
          </a:prstGeom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49711" y="292669"/>
            <a:ext cx="2467211" cy="369332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lnSpc>
                <a:spcPts val="2160"/>
              </a:lnSpc>
              <a:spcAft>
                <a:spcPts val="600"/>
              </a:spcAft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FASTPHOT</a:t>
            </a:r>
          </a:p>
        </p:txBody>
      </p:sp>
    </p:spTree>
    <p:extLst>
      <p:ext uri="{BB962C8B-B14F-4D97-AF65-F5344CB8AC3E}">
        <p14:creationId xmlns:p14="http://schemas.microsoft.com/office/powerpoint/2010/main" val="809892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264635" y="604537"/>
            <a:ext cx="1861519" cy="369332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lnSpc>
                <a:spcPts val="2160"/>
              </a:lnSpc>
              <a:spcAft>
                <a:spcPts val="600"/>
              </a:spcAft>
            </a:pPr>
            <a:r>
              <a:rPr kumimoji="0" lang="en-US" altLang="zh-CN" sz="1800" b="1" dirty="0" smtClean="0">
                <a:latin typeface="Times New Roman"/>
                <a:ea typeface="黑体" charset="0"/>
                <a:cs typeface="Times New Roman"/>
              </a:rPr>
              <a:t>Suggestions</a:t>
            </a:r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zh-CN" dirty="0" smtClean="0"/>
              <a:t>Hi, </a:t>
            </a:r>
            <a:r>
              <a:rPr kumimoji="1" lang="en-US" altLang="zh-CN" dirty="0" err="1" smtClean="0"/>
              <a:t>Emiliano</a:t>
            </a:r>
            <a:r>
              <a:rPr kumimoji="1" lang="en-US" altLang="zh-CN" dirty="0" smtClean="0"/>
              <a:t>, </a:t>
            </a:r>
          </a:p>
          <a:p>
            <a:pPr marL="0" indent="0">
              <a:buNone/>
            </a:pPr>
            <a:r>
              <a:rPr kumimoji="1" lang="en-US" altLang="zh-CN" dirty="0"/>
              <a:t> </a:t>
            </a:r>
            <a:r>
              <a:rPr kumimoji="1" lang="en-US" altLang="zh-CN" dirty="0" smtClean="0"/>
              <a:t>    Is it possible to provide the TPHOT output fluxes with higher numerical precision? 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endParaRPr kumimoji="1" lang="en-US" altLang="zh-CN" dirty="0" smtClean="0"/>
          </a:p>
        </p:txBody>
      </p:sp>
      <p:pic>
        <p:nvPicPr>
          <p:cNvPr id="6" name="图片 5" descr="屏幕快照 2014-09-08 上午10.50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2577"/>
            <a:ext cx="9144000" cy="1634642"/>
          </a:xfrm>
          <a:prstGeom prst="rect">
            <a:avLst/>
          </a:prstGeom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4035188" y="3553293"/>
            <a:ext cx="1279274" cy="2572870"/>
          </a:xfrm>
          <a:prstGeom prst="rect">
            <a:avLst/>
          </a:prstGeom>
          <a:noFill/>
          <a:ln w="444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lnSpc>
                <a:spcPts val="2160"/>
              </a:lnSpc>
              <a:spcAft>
                <a:spcPts val="600"/>
              </a:spcAft>
            </a:pPr>
            <a:endParaRPr kumimoji="0" lang="en-US" altLang="zh-CN" sz="1800" b="1" dirty="0" smtClean="0">
              <a:latin typeface="Times New Roman"/>
              <a:ea typeface="黑体" charset="0"/>
              <a:cs typeface="Times New Roman"/>
            </a:endParaRPr>
          </a:p>
        </p:txBody>
      </p:sp>
      <p:cxnSp>
        <p:nvCxnSpPr>
          <p:cNvPr id="8" name="直线箭头连接符 7"/>
          <p:cNvCxnSpPr/>
          <p:nvPr/>
        </p:nvCxnSpPr>
        <p:spPr>
          <a:xfrm flipH="1" flipV="1">
            <a:off x="5060462" y="5547219"/>
            <a:ext cx="664308" cy="57894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627078" y="6146652"/>
            <a:ext cx="3375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PACS160um, image unit </a:t>
            </a:r>
            <a:r>
              <a:rPr lang="en-US" altLang="zh-CN" dirty="0" err="1" smtClean="0"/>
              <a:t>mJy</a:t>
            </a:r>
            <a:r>
              <a:rPr lang="en-US" altLang="zh-CN" dirty="0" smtClean="0"/>
              <a:t>/pixel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199077" y="252046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5271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 descr="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86"/>
          <a:stretch/>
        </p:blipFill>
        <p:spPr>
          <a:xfrm>
            <a:off x="0" y="1663700"/>
            <a:ext cx="4591538" cy="352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813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F250_comp_tphot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1" t="7692" r="11569" b="41026"/>
          <a:stretch/>
        </p:blipFill>
        <p:spPr>
          <a:xfrm>
            <a:off x="234462" y="351691"/>
            <a:ext cx="6372252" cy="5763847"/>
          </a:xfrm>
          <a:prstGeom prst="rect">
            <a:avLst/>
          </a:prstGeom>
        </p:spPr>
      </p:pic>
      <p:sp>
        <p:nvSpPr>
          <p:cNvPr id="9" name="ZoneTexte 11"/>
          <p:cNvSpPr txBox="1"/>
          <p:nvPr/>
        </p:nvSpPr>
        <p:spPr>
          <a:xfrm>
            <a:off x="6377922" y="556804"/>
            <a:ext cx="254220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Purity: fraction </a:t>
            </a:r>
          </a:p>
          <a:p>
            <a:r>
              <a:rPr lang="en-US" sz="2000" dirty="0" smtClean="0"/>
              <a:t>Of </a:t>
            </a:r>
            <a:r>
              <a:rPr lang="en-US" sz="2000" dirty="0" err="1" smtClean="0"/>
              <a:t>srcs</a:t>
            </a:r>
            <a:r>
              <a:rPr lang="en-US" sz="2000" dirty="0" smtClean="0"/>
              <a:t> with </a:t>
            </a:r>
            <a:r>
              <a:rPr lang="en-US" altLang="zh-CN" sz="2000" dirty="0" smtClean="0">
                <a:latin typeface="Symbol" charset="2"/>
                <a:cs typeface="Symbol" charset="2"/>
              </a:rPr>
              <a:t>D</a:t>
            </a:r>
            <a:r>
              <a:rPr lang="en-US" altLang="zh-CN" sz="2000" dirty="0" smtClean="0"/>
              <a:t>S/S&lt;0.33 </a:t>
            </a:r>
          </a:p>
          <a:p>
            <a:r>
              <a:rPr lang="en-US" sz="2000" dirty="0" smtClean="0"/>
              <a:t>  among 24um </a:t>
            </a:r>
            <a:r>
              <a:rPr lang="en-US" sz="2000" dirty="0"/>
              <a:t>sources </a:t>
            </a:r>
          </a:p>
          <a:p>
            <a:r>
              <a:rPr lang="en-US" sz="2000" dirty="0"/>
              <a:t>   with neib24</a:t>
            </a:r>
            <a:r>
              <a:rPr lang="en-US" sz="2000" dirty="0" smtClean="0"/>
              <a:t>&lt;I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91859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</TotalTime>
  <Words>234</Words>
  <Application>Microsoft Macintosh PowerPoint</Application>
  <PresentationFormat>全屏显示(4:3)</PresentationFormat>
  <Paragraphs>46</Paragraphs>
  <Slides>18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</vt:lpstr>
      <vt:lpstr>Results of TPHOT tests on Herschel photometry and comparison with FASTPHOT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mac mac</dc:creator>
  <cp:lastModifiedBy>mac mac</cp:lastModifiedBy>
  <cp:revision>69</cp:revision>
  <dcterms:created xsi:type="dcterms:W3CDTF">2014-09-07T21:04:50Z</dcterms:created>
  <dcterms:modified xsi:type="dcterms:W3CDTF">2016-02-14T10:14:35Z</dcterms:modified>
</cp:coreProperties>
</file>