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>
        <p:scale>
          <a:sx n="83" d="100"/>
          <a:sy n="83" d="100"/>
        </p:scale>
        <p:origin x="-86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Fare clic per modificare stile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20/11/15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err="1" smtClean="0"/>
              <a:t>Dataset</a:t>
            </a:r>
            <a:r>
              <a:rPr lang="it-IT" sz="2800" b="1" dirty="0" smtClean="0"/>
              <a:t>: </a:t>
            </a:r>
          </a:p>
          <a:p>
            <a:pPr marL="0" indent="0">
              <a:buNone/>
            </a:pPr>
            <a:r>
              <a:rPr lang="it-IT" sz="1800" dirty="0" err="1" smtClean="0">
                <a:solidFill>
                  <a:srgbClr val="000000"/>
                </a:solidFill>
              </a:rPr>
              <a:t>We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used</a:t>
            </a:r>
            <a:r>
              <a:rPr lang="it-IT" sz="1800" dirty="0" smtClean="0">
                <a:solidFill>
                  <a:srgbClr val="000000"/>
                </a:solidFill>
              </a:rPr>
              <a:t> the HAWK-I K band for the GOODS-S and the HST H band. </a:t>
            </a:r>
            <a:endParaRPr lang="it-IT" sz="1800" dirty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r>
              <a:rPr lang="it-IT" sz="1800" dirty="0" smtClean="0">
                <a:solidFill>
                  <a:srgbClr val="000000"/>
                </a:solidFill>
              </a:rPr>
              <a:t>The K band </a:t>
            </a:r>
            <a:r>
              <a:rPr lang="it-IT" sz="1800" dirty="0" err="1" smtClean="0">
                <a:solidFill>
                  <a:srgbClr val="000000"/>
                </a:solidFill>
              </a:rPr>
              <a:t>was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resampled</a:t>
            </a:r>
            <a:r>
              <a:rPr lang="it-IT" sz="1800" dirty="0" smtClean="0">
                <a:solidFill>
                  <a:srgbClr val="000000"/>
                </a:solidFill>
              </a:rPr>
              <a:t> to the the H band pixel scale. </a:t>
            </a:r>
          </a:p>
          <a:p>
            <a:pPr marL="342900" indent="-342900">
              <a:buAutoNum type="arabicPeriod"/>
            </a:pP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We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computed</a:t>
            </a:r>
            <a:r>
              <a:rPr lang="it-IT" sz="1800" dirty="0" smtClean="0">
                <a:solidFill>
                  <a:srgbClr val="000000"/>
                </a:solidFill>
              </a:rPr>
              <a:t> the PSF of the </a:t>
            </a:r>
            <a:r>
              <a:rPr lang="it-IT" sz="1800" dirty="0" err="1" smtClean="0">
                <a:solidFill>
                  <a:srgbClr val="000000"/>
                </a:solidFill>
              </a:rPr>
              <a:t>resampled</a:t>
            </a:r>
            <a:r>
              <a:rPr lang="it-IT" sz="1800" dirty="0" smtClean="0">
                <a:solidFill>
                  <a:srgbClr val="000000"/>
                </a:solidFill>
              </a:rPr>
              <a:t> K and of the H band</a:t>
            </a:r>
          </a:p>
          <a:p>
            <a:pPr marL="342900" indent="-342900">
              <a:buAutoNum type="arabicPeriod"/>
            </a:pPr>
            <a:r>
              <a:rPr lang="it-IT" sz="1800" dirty="0" err="1" smtClean="0">
                <a:solidFill>
                  <a:srgbClr val="000000"/>
                </a:solidFill>
              </a:rPr>
              <a:t>Created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Kernel</a:t>
            </a:r>
            <a:r>
              <a:rPr lang="it-IT" sz="1800" dirty="0" smtClean="0">
                <a:solidFill>
                  <a:srgbClr val="000000"/>
                </a:solidFill>
              </a:rPr>
              <a:t> and </a:t>
            </a:r>
            <a:r>
              <a:rPr lang="it-IT" sz="1800" dirty="0" err="1" smtClean="0">
                <a:solidFill>
                  <a:srgbClr val="000000"/>
                </a:solidFill>
              </a:rPr>
              <a:t>we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smoothed</a:t>
            </a:r>
            <a:r>
              <a:rPr lang="it-IT" sz="1800" dirty="0" smtClean="0">
                <a:solidFill>
                  <a:srgbClr val="000000"/>
                </a:solidFill>
              </a:rPr>
              <a:t> the H band to the K band </a:t>
            </a:r>
            <a:r>
              <a:rPr lang="it-IT" sz="1800" dirty="0" err="1" smtClean="0">
                <a:solidFill>
                  <a:srgbClr val="000000"/>
                </a:solidFill>
              </a:rPr>
              <a:t>seeing</a:t>
            </a:r>
            <a:r>
              <a:rPr lang="it-IT" sz="1800" dirty="0" smtClean="0">
                <a:solidFill>
                  <a:srgbClr val="000000"/>
                </a:solidFill>
              </a:rPr>
              <a:t> (0.43”). </a:t>
            </a:r>
            <a:endParaRPr lang="it-IT" sz="1800" dirty="0">
              <a:solidFill>
                <a:srgbClr val="000000"/>
              </a:solidFill>
            </a:endParaRPr>
          </a:p>
          <a:p>
            <a:pPr marL="342900" indent="-342900">
              <a:buAutoNum type="arabicPeriod"/>
            </a:pPr>
            <a:r>
              <a:rPr lang="it-IT" sz="1800" dirty="0" smtClean="0">
                <a:solidFill>
                  <a:srgbClr val="000000"/>
                </a:solidFill>
              </a:rPr>
              <a:t>Create </a:t>
            </a:r>
            <a:r>
              <a:rPr lang="it-IT" sz="1800" dirty="0" err="1" smtClean="0">
                <a:solidFill>
                  <a:srgbClr val="000000"/>
                </a:solidFill>
              </a:rPr>
              <a:t>mask</a:t>
            </a:r>
            <a:r>
              <a:rPr lang="it-IT" sz="1800" dirty="0" smtClean="0">
                <a:solidFill>
                  <a:srgbClr val="000000"/>
                </a:solidFill>
              </a:rPr>
              <a:t> to </a:t>
            </a:r>
            <a:r>
              <a:rPr lang="it-IT" sz="1800" dirty="0" err="1" smtClean="0">
                <a:solidFill>
                  <a:srgbClr val="000000"/>
                </a:solidFill>
              </a:rPr>
              <a:t>only</a:t>
            </a:r>
            <a:r>
              <a:rPr lang="it-IT" sz="1800" dirty="0" smtClean="0">
                <a:solidFill>
                  <a:srgbClr val="000000"/>
                </a:solidFill>
              </a:rPr>
              <a:t> take </a:t>
            </a:r>
            <a:r>
              <a:rPr lang="it-IT" sz="1800" dirty="0" err="1" smtClean="0">
                <a:solidFill>
                  <a:srgbClr val="000000"/>
                </a:solidFill>
              </a:rPr>
              <a:t>into</a:t>
            </a:r>
            <a:r>
              <a:rPr lang="it-IT" sz="1800" dirty="0" smtClean="0">
                <a:solidFill>
                  <a:srgbClr val="000000"/>
                </a:solidFill>
              </a:rPr>
              <a:t> </a:t>
            </a:r>
            <a:r>
              <a:rPr lang="it-IT" sz="1800" dirty="0" err="1" smtClean="0">
                <a:solidFill>
                  <a:srgbClr val="000000"/>
                </a:solidFill>
              </a:rPr>
              <a:t>consideration</a:t>
            </a:r>
            <a:r>
              <a:rPr lang="it-IT" sz="1800" dirty="0" smtClean="0">
                <a:solidFill>
                  <a:srgbClr val="000000"/>
                </a:solidFill>
              </a:rPr>
              <a:t> the </a:t>
            </a:r>
            <a:r>
              <a:rPr lang="it-IT" sz="1800" dirty="0" err="1" smtClean="0">
                <a:solidFill>
                  <a:srgbClr val="000000"/>
                </a:solidFill>
              </a:rPr>
              <a:t>areas</a:t>
            </a:r>
            <a:r>
              <a:rPr lang="it-IT" sz="1800" dirty="0" smtClean="0">
                <a:solidFill>
                  <a:srgbClr val="000000"/>
                </a:solidFill>
              </a:rPr>
              <a:t> in common. </a:t>
            </a:r>
          </a:p>
          <a:p>
            <a:pPr marL="0" indent="0">
              <a:buNone/>
            </a:pPr>
            <a:endParaRPr lang="it-IT" sz="1800" dirty="0" smtClean="0"/>
          </a:p>
        </p:txBody>
      </p:sp>
      <p:pic>
        <p:nvPicPr>
          <p:cNvPr id="4" name="Immagine 3" descr="LogoA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41145"/>
            <a:ext cx="1613643" cy="967516"/>
          </a:xfrm>
          <a:prstGeom prst="rect">
            <a:avLst/>
          </a:prstGeom>
        </p:spPr>
      </p:pic>
      <p:pic>
        <p:nvPicPr>
          <p:cNvPr id="6" name="Immagine 5" descr="Screen Shot 2015-11-20 at 13.0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98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764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err="1" smtClean="0"/>
              <a:t>Sextractor</a:t>
            </a:r>
            <a:r>
              <a:rPr lang="it-IT" sz="2800" b="1" dirty="0" smtClean="0"/>
              <a:t> in </a:t>
            </a:r>
            <a:r>
              <a:rPr lang="it-IT" sz="2800" b="1" dirty="0" err="1" smtClean="0"/>
              <a:t>dual</a:t>
            </a:r>
            <a:r>
              <a:rPr lang="it-IT" sz="2800" b="1" dirty="0" smtClean="0"/>
              <a:t> mode (</a:t>
            </a:r>
            <a:r>
              <a:rPr lang="it-IT" sz="2800" b="1" dirty="0" err="1" smtClean="0"/>
              <a:t>mag_best</a:t>
            </a:r>
            <a:r>
              <a:rPr lang="it-IT" sz="2800" b="1" dirty="0" smtClean="0"/>
              <a:t>):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84" y="2273379"/>
            <a:ext cx="3969112" cy="395351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140990" y="2539717"/>
            <a:ext cx="34505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1σ </a:t>
            </a:r>
            <a:r>
              <a:rPr lang="it-IT" dirty="0" err="1" smtClean="0"/>
              <a:t>limit</a:t>
            </a:r>
            <a:r>
              <a:rPr lang="it-IT" dirty="0" smtClean="0"/>
              <a:t> in K: 27.44</a:t>
            </a:r>
          </a:p>
          <a:p>
            <a:endParaRPr lang="it-IT" dirty="0" smtClean="0"/>
          </a:p>
          <a:p>
            <a:endParaRPr lang="it-IT" dirty="0"/>
          </a:p>
          <a:p>
            <a:endParaRPr lang="it-IT" dirty="0"/>
          </a:p>
          <a:p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crosscorrelating</a:t>
            </a:r>
            <a:r>
              <a:rPr lang="it-IT" dirty="0" smtClean="0"/>
              <a:t> with the </a:t>
            </a:r>
            <a:r>
              <a:rPr lang="it-IT" dirty="0" err="1" smtClean="0"/>
              <a:t>Guo</a:t>
            </a:r>
            <a:r>
              <a:rPr lang="it-IT" dirty="0" smtClean="0"/>
              <a:t> </a:t>
            </a:r>
            <a:r>
              <a:rPr lang="it-IT" dirty="0" err="1" smtClean="0"/>
              <a:t>catalog</a:t>
            </a:r>
            <a:r>
              <a:rPr lang="it-IT" dirty="0" smtClean="0"/>
              <a:t> (0.5” </a:t>
            </a:r>
            <a:r>
              <a:rPr lang="it-IT" dirty="0" err="1" smtClean="0"/>
              <a:t>radius</a:t>
            </a:r>
            <a:r>
              <a:rPr lang="it-IT" dirty="0" smtClean="0"/>
              <a:t>)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find</a:t>
            </a:r>
            <a:r>
              <a:rPr lang="it-IT" dirty="0" smtClean="0"/>
              <a:t>: </a:t>
            </a:r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192 </a:t>
            </a:r>
            <a:r>
              <a:rPr lang="it-IT" dirty="0" err="1" smtClean="0"/>
              <a:t>sources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in </a:t>
            </a:r>
            <a:r>
              <a:rPr lang="it-IT" dirty="0" err="1" smtClean="0"/>
              <a:t>Guo</a:t>
            </a:r>
            <a:endParaRPr lang="it-IT" dirty="0" smtClean="0"/>
          </a:p>
          <a:p>
            <a:pPr marL="285750" indent="-285750">
              <a:buFont typeface="Arial"/>
              <a:buChar char="•"/>
            </a:pPr>
            <a:r>
              <a:rPr lang="it-IT" dirty="0" smtClean="0"/>
              <a:t>138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consider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 with SN_K&gt;5</a:t>
            </a:r>
          </a:p>
          <a:p>
            <a:pPr marL="285750" indent="-285750">
              <a:buFont typeface="Arial"/>
              <a:buChar char="•"/>
            </a:pPr>
            <a:endParaRPr lang="it-IT" dirty="0" smtClean="0"/>
          </a:p>
        </p:txBody>
      </p:sp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7" name="Immagine 6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09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764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err="1" smtClean="0"/>
              <a:t>Sextractor</a:t>
            </a:r>
            <a:r>
              <a:rPr lang="it-IT" sz="2800" b="1" dirty="0" smtClean="0"/>
              <a:t> in </a:t>
            </a:r>
            <a:r>
              <a:rPr lang="it-IT" sz="2800" b="1" dirty="0" err="1" smtClean="0"/>
              <a:t>dual</a:t>
            </a:r>
            <a:r>
              <a:rPr lang="it-IT" sz="2800" b="1" dirty="0" smtClean="0"/>
              <a:t> mode (</a:t>
            </a:r>
            <a:r>
              <a:rPr lang="it-IT" sz="2800" b="1" dirty="0" err="1" smtClean="0"/>
              <a:t>method</a:t>
            </a:r>
            <a:r>
              <a:rPr lang="it-IT" sz="2800" b="1" dirty="0" smtClean="0"/>
              <a:t> 2):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829240" y="2539717"/>
            <a:ext cx="43147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mag</a:t>
            </a:r>
            <a:r>
              <a:rPr lang="it-IT" dirty="0" smtClean="0"/>
              <a:t> in the H band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measured</a:t>
            </a:r>
            <a:r>
              <a:rPr lang="it-IT" dirty="0" smtClean="0"/>
              <a:t> by </a:t>
            </a:r>
            <a:r>
              <a:rPr lang="it-IT" dirty="0" err="1" smtClean="0"/>
              <a:t>scaling</a:t>
            </a:r>
            <a:r>
              <a:rPr lang="it-IT" dirty="0" smtClean="0"/>
              <a:t> the </a:t>
            </a:r>
            <a:r>
              <a:rPr lang="it-IT" dirty="0" err="1" smtClean="0"/>
              <a:t>flux</a:t>
            </a:r>
            <a:r>
              <a:rPr lang="it-IT" dirty="0" smtClean="0"/>
              <a:t> in the K band with the color </a:t>
            </a:r>
            <a:r>
              <a:rPr lang="it-IT" dirty="0" err="1" smtClean="0"/>
              <a:t>term</a:t>
            </a:r>
            <a:r>
              <a:rPr lang="it-IT" dirty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the </a:t>
            </a:r>
            <a:r>
              <a:rPr lang="it-IT" dirty="0" err="1" smtClean="0"/>
              <a:t>two</a:t>
            </a:r>
            <a:r>
              <a:rPr lang="it-IT" dirty="0" smtClean="0"/>
              <a:t> PSF-</a:t>
            </a:r>
            <a:r>
              <a:rPr lang="it-IT" dirty="0" err="1" smtClean="0"/>
              <a:t>matched</a:t>
            </a:r>
            <a:r>
              <a:rPr lang="it-IT" dirty="0" smtClean="0"/>
              <a:t> </a:t>
            </a:r>
            <a:r>
              <a:rPr lang="it-IT" dirty="0" err="1" smtClean="0"/>
              <a:t>bands</a:t>
            </a:r>
            <a:r>
              <a:rPr lang="it-IT" dirty="0" smtClean="0"/>
              <a:t>. </a:t>
            </a:r>
          </a:p>
          <a:p>
            <a:endParaRPr lang="it-IT" dirty="0"/>
          </a:p>
          <a:p>
            <a:r>
              <a:rPr lang="it-IT" dirty="0" smtClean="0"/>
              <a:t>An </a:t>
            </a:r>
            <a:r>
              <a:rPr lang="it-IT" dirty="0" err="1" smtClean="0"/>
              <a:t>additional</a:t>
            </a:r>
            <a:r>
              <a:rPr lang="it-IT" dirty="0" smtClean="0"/>
              <a:t> </a:t>
            </a:r>
            <a:r>
              <a:rPr lang="it-IT" dirty="0" err="1" smtClean="0"/>
              <a:t>term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applied</a:t>
            </a:r>
            <a:r>
              <a:rPr lang="it-IT" dirty="0" smtClean="0"/>
              <a:t> </a:t>
            </a:r>
            <a:r>
              <a:rPr lang="it-IT" dirty="0" err="1" smtClean="0"/>
              <a:t>when</a:t>
            </a:r>
            <a:r>
              <a:rPr lang="it-IT" dirty="0" smtClean="0"/>
              <a:t> </a:t>
            </a:r>
            <a:r>
              <a:rPr lang="it-IT" dirty="0" err="1" smtClean="0"/>
              <a:t>isoarea</a:t>
            </a:r>
            <a:r>
              <a:rPr lang="it-IT" dirty="0" smtClean="0"/>
              <a:t>&lt;100pix to compensate for </a:t>
            </a:r>
            <a:r>
              <a:rPr lang="it-IT" dirty="0" err="1" smtClean="0"/>
              <a:t>flux</a:t>
            </a:r>
            <a:r>
              <a:rPr lang="it-IT" dirty="0" smtClean="0"/>
              <a:t> </a:t>
            </a:r>
            <a:r>
              <a:rPr lang="it-IT" dirty="0" err="1" smtClean="0"/>
              <a:t>losses</a:t>
            </a:r>
            <a:r>
              <a:rPr lang="it-IT" dirty="0" smtClean="0"/>
              <a:t> in the </a:t>
            </a:r>
            <a:r>
              <a:rPr lang="it-IT" dirty="0" err="1" smtClean="0"/>
              <a:t>faint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. </a:t>
            </a:r>
          </a:p>
          <a:p>
            <a:endParaRPr lang="it-IT" dirty="0" smtClean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69" y="2356122"/>
            <a:ext cx="4221043" cy="423796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240" y="5312907"/>
            <a:ext cx="4090989" cy="524761"/>
          </a:xfrm>
          <a:prstGeom prst="rect">
            <a:avLst/>
          </a:prstGeom>
        </p:spPr>
      </p:pic>
      <p:pic>
        <p:nvPicPr>
          <p:cNvPr id="9" name="Immagine 8" descr="LogoA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10" name="Immagine 9" descr="Screen Shot 2015-11-20 at 13.08.1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02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7643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err="1" smtClean="0"/>
              <a:t>Sextractor</a:t>
            </a:r>
            <a:r>
              <a:rPr lang="it-IT" sz="2800" b="1" dirty="0" smtClean="0"/>
              <a:t> in </a:t>
            </a:r>
            <a:r>
              <a:rPr lang="it-IT" sz="2800" b="1" dirty="0" err="1" smtClean="0"/>
              <a:t>dual</a:t>
            </a:r>
            <a:r>
              <a:rPr lang="it-IT" sz="2800" b="1" dirty="0" smtClean="0"/>
              <a:t> mode (</a:t>
            </a:r>
            <a:r>
              <a:rPr lang="it-IT" sz="2800" b="1" dirty="0" err="1" smtClean="0"/>
              <a:t>method</a:t>
            </a:r>
            <a:r>
              <a:rPr lang="it-IT" sz="2800" b="1" dirty="0" smtClean="0"/>
              <a:t> 2):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143185" y="2711392"/>
            <a:ext cx="383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Comparison</a:t>
            </a:r>
            <a:r>
              <a:rPr lang="it-IT" dirty="0" smtClean="0"/>
              <a:t> of (H-K) </a:t>
            </a:r>
            <a:r>
              <a:rPr lang="it-IT" dirty="0" err="1" smtClean="0"/>
              <a:t>calculated</a:t>
            </a:r>
            <a:r>
              <a:rPr lang="it-IT" dirty="0" smtClean="0"/>
              <a:t> with the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methods</a:t>
            </a:r>
            <a:r>
              <a:rPr lang="it-IT" dirty="0" smtClean="0"/>
              <a:t>. </a:t>
            </a:r>
          </a:p>
          <a:p>
            <a:endParaRPr lang="it-IT" dirty="0"/>
          </a:p>
          <a:p>
            <a:endParaRPr lang="it-IT" dirty="0" smtClean="0"/>
          </a:p>
          <a:p>
            <a:r>
              <a:rPr lang="it-IT" dirty="0" smtClean="0"/>
              <a:t>To </a:t>
            </a:r>
            <a:r>
              <a:rPr lang="it-IT" dirty="0" err="1" smtClean="0"/>
              <a:t>select</a:t>
            </a:r>
            <a:r>
              <a:rPr lang="it-IT" dirty="0" smtClean="0"/>
              <a:t> “H-</a:t>
            </a:r>
            <a:r>
              <a:rPr lang="it-IT" dirty="0" err="1" smtClean="0"/>
              <a:t>dropout</a:t>
            </a:r>
            <a:r>
              <a:rPr lang="it-IT" dirty="0" smtClean="0"/>
              <a:t>” </a:t>
            </a:r>
            <a:r>
              <a:rPr lang="it-IT" dirty="0" err="1" smtClean="0"/>
              <a:t>we</a:t>
            </a:r>
            <a:r>
              <a:rPr lang="it-IT" dirty="0" smtClean="0"/>
              <a:t> take </a:t>
            </a:r>
            <a:r>
              <a:rPr lang="it-IT" dirty="0" err="1" smtClean="0"/>
              <a:t>sources</a:t>
            </a:r>
            <a:r>
              <a:rPr lang="it-IT" dirty="0" smtClean="0"/>
              <a:t> with SN_K&gt;5 and SN_H&lt;=2.5 </a:t>
            </a:r>
          </a:p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67 </a:t>
            </a:r>
            <a:r>
              <a:rPr lang="it-IT" dirty="0" err="1" smtClean="0"/>
              <a:t>sources</a:t>
            </a:r>
            <a:r>
              <a:rPr lang="it-IT" dirty="0" smtClean="0"/>
              <a:t> of </a:t>
            </a:r>
            <a:r>
              <a:rPr lang="it-IT" dirty="0" err="1" smtClean="0"/>
              <a:t>which</a:t>
            </a:r>
            <a:r>
              <a:rPr lang="it-IT" dirty="0" smtClean="0"/>
              <a:t> 45 (~67%) in common with </a:t>
            </a:r>
            <a:r>
              <a:rPr lang="it-IT" dirty="0" err="1" smtClean="0"/>
              <a:t>method</a:t>
            </a:r>
            <a:r>
              <a:rPr lang="it-IT" dirty="0" smtClean="0"/>
              <a:t> 1. </a:t>
            </a:r>
          </a:p>
        </p:txBody>
      </p:sp>
      <p:pic>
        <p:nvPicPr>
          <p:cNvPr id="11" name="Immagine 10" descr="Screen Shot 2014-09-09 at 02.04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7" y="2154290"/>
            <a:ext cx="4498366" cy="4538263"/>
          </a:xfrm>
          <a:prstGeom prst="rect">
            <a:avLst/>
          </a:prstGeom>
        </p:spPr>
      </p:pic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7" name="Immagine 6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34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3000" b="1" dirty="0" err="1" smtClean="0"/>
              <a:t>Comparison</a:t>
            </a:r>
            <a:r>
              <a:rPr lang="it-IT" sz="3000" b="1" dirty="0"/>
              <a:t> </a:t>
            </a:r>
            <a:r>
              <a:rPr lang="it-IT" sz="3000" b="1" dirty="0" smtClean="0"/>
              <a:t>of </a:t>
            </a:r>
            <a:r>
              <a:rPr lang="it-IT" sz="3000" b="1" dirty="0" err="1" smtClean="0"/>
              <a:t>selected</a:t>
            </a:r>
            <a:r>
              <a:rPr lang="it-IT" sz="3000" b="1" dirty="0" smtClean="0"/>
              <a:t> </a:t>
            </a:r>
            <a:r>
              <a:rPr lang="it-IT" sz="3000" b="1" dirty="0" err="1" smtClean="0"/>
              <a:t>sources</a:t>
            </a:r>
            <a:r>
              <a:rPr lang="it-IT" sz="3000" b="1" dirty="0" smtClean="0"/>
              <a:t>: </a:t>
            </a:r>
          </a:p>
          <a:p>
            <a:pPr marL="0" indent="0">
              <a:buNone/>
            </a:pPr>
            <a:endParaRPr lang="it-IT" sz="30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sz="1900" dirty="0" err="1" smtClean="0">
                <a:solidFill>
                  <a:schemeClr val="tx1"/>
                </a:solidFill>
              </a:rPr>
              <a:t>After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visual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inspection</a:t>
            </a:r>
            <a:r>
              <a:rPr lang="it-IT" sz="1900" dirty="0" smtClean="0">
                <a:solidFill>
                  <a:schemeClr val="tx1"/>
                </a:solidFill>
              </a:rPr>
              <a:t> of </a:t>
            </a:r>
            <a:r>
              <a:rPr lang="it-IT" sz="1900" dirty="0" err="1" smtClean="0">
                <a:solidFill>
                  <a:schemeClr val="tx1"/>
                </a:solidFill>
              </a:rPr>
              <a:t>thos</a:t>
            </a:r>
            <a:r>
              <a:rPr lang="it-IT" sz="1900" dirty="0" smtClean="0">
                <a:solidFill>
                  <a:schemeClr val="tx1"/>
                </a:solidFill>
              </a:rPr>
              <a:t> 67 </a:t>
            </a:r>
            <a:r>
              <a:rPr lang="it-IT" sz="1900" dirty="0" err="1" smtClean="0">
                <a:solidFill>
                  <a:schemeClr val="tx1"/>
                </a:solidFill>
              </a:rPr>
              <a:t>sources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we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see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that</a:t>
            </a:r>
            <a:r>
              <a:rPr lang="it-IT" sz="1900" dirty="0" smtClean="0">
                <a:solidFill>
                  <a:schemeClr val="tx1"/>
                </a:solidFill>
              </a:rPr>
              <a:t> 44 can be </a:t>
            </a:r>
            <a:r>
              <a:rPr lang="it-IT" sz="1900" dirty="0" err="1" smtClean="0">
                <a:solidFill>
                  <a:schemeClr val="tx1"/>
                </a:solidFill>
              </a:rPr>
              <a:t>seen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also</a:t>
            </a:r>
            <a:r>
              <a:rPr lang="it-IT" sz="1900" dirty="0" smtClean="0">
                <a:solidFill>
                  <a:schemeClr val="tx1"/>
                </a:solidFill>
              </a:rPr>
              <a:t> in </a:t>
            </a:r>
            <a:r>
              <a:rPr lang="it-IT" sz="1900" dirty="0" err="1" smtClean="0">
                <a:solidFill>
                  <a:schemeClr val="tx1"/>
                </a:solidFill>
              </a:rPr>
              <a:t>other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bands</a:t>
            </a:r>
            <a:r>
              <a:rPr lang="it-IT" sz="1900" dirty="0" smtClean="0">
                <a:solidFill>
                  <a:schemeClr val="tx1"/>
                </a:solidFill>
              </a:rPr>
              <a:t> (magenta). </a:t>
            </a:r>
          </a:p>
          <a:p>
            <a:pPr marL="0" indent="0">
              <a:buNone/>
            </a:pPr>
            <a:r>
              <a:rPr lang="it-IT" sz="1900" dirty="0" smtClean="0">
                <a:solidFill>
                  <a:schemeClr val="tx1"/>
                </a:solidFill>
              </a:rPr>
              <a:t>Green </a:t>
            </a:r>
            <a:r>
              <a:rPr lang="it-IT" sz="1900" dirty="0" err="1" smtClean="0">
                <a:solidFill>
                  <a:schemeClr val="tx1"/>
                </a:solidFill>
              </a:rPr>
              <a:t>sources</a:t>
            </a:r>
            <a:r>
              <a:rPr lang="it-IT" sz="1900" dirty="0" smtClean="0">
                <a:solidFill>
                  <a:schemeClr val="tx1"/>
                </a:solidFill>
              </a:rPr>
              <a:t> are </a:t>
            </a:r>
            <a:r>
              <a:rPr lang="it-IT" sz="1900" dirty="0" err="1" smtClean="0">
                <a:solidFill>
                  <a:schemeClr val="tx1"/>
                </a:solidFill>
              </a:rPr>
              <a:t>found</a:t>
            </a:r>
            <a:r>
              <a:rPr lang="it-IT" sz="1900" dirty="0" smtClean="0">
                <a:solidFill>
                  <a:schemeClr val="tx1"/>
                </a:solidFill>
              </a:rPr>
              <a:t> by method-1 </a:t>
            </a:r>
            <a:r>
              <a:rPr lang="it-IT" sz="1900" dirty="0" err="1" smtClean="0">
                <a:solidFill>
                  <a:schemeClr val="tx1"/>
                </a:solidFill>
              </a:rPr>
              <a:t>but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not</a:t>
            </a:r>
            <a:r>
              <a:rPr lang="it-IT" sz="1900" dirty="0" smtClean="0">
                <a:solidFill>
                  <a:schemeClr val="tx1"/>
                </a:solidFill>
              </a:rPr>
              <a:t> method</a:t>
            </a:r>
            <a:r>
              <a:rPr lang="it-IT" sz="1900" dirty="0">
                <a:solidFill>
                  <a:schemeClr val="tx1"/>
                </a:solidFill>
              </a:rPr>
              <a:t>-</a:t>
            </a:r>
            <a:r>
              <a:rPr lang="it-IT" sz="1900" dirty="0" smtClean="0">
                <a:solidFill>
                  <a:schemeClr val="tx1"/>
                </a:solidFill>
              </a:rPr>
              <a:t>2 – on the right the </a:t>
            </a:r>
            <a:r>
              <a:rPr lang="it-IT" sz="1900" dirty="0" err="1" smtClean="0">
                <a:solidFill>
                  <a:schemeClr val="tx1"/>
                </a:solidFill>
              </a:rPr>
              <a:t>histogram</a:t>
            </a:r>
            <a:r>
              <a:rPr lang="it-IT" sz="1900" dirty="0" smtClean="0">
                <a:solidFill>
                  <a:schemeClr val="tx1"/>
                </a:solidFill>
              </a:rPr>
              <a:t> of SN for </a:t>
            </a:r>
            <a:r>
              <a:rPr lang="it-IT" sz="1900" dirty="0" err="1" smtClean="0">
                <a:solidFill>
                  <a:schemeClr val="tx1"/>
                </a:solidFill>
              </a:rPr>
              <a:t>these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  <a:r>
              <a:rPr lang="it-IT" sz="1900" dirty="0" err="1" smtClean="0">
                <a:solidFill>
                  <a:schemeClr val="tx1"/>
                </a:solidFill>
              </a:rPr>
              <a:t>sources</a:t>
            </a:r>
            <a:r>
              <a:rPr lang="it-IT" sz="1900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1929289"/>
            <a:ext cx="7775582" cy="3165444"/>
          </a:xfrm>
          <a:prstGeom prst="rect">
            <a:avLst/>
          </a:prstGeom>
        </p:spPr>
      </p:pic>
      <p:pic>
        <p:nvPicPr>
          <p:cNvPr id="5" name="Immagine 4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6" name="Immagine 5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64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err="1" smtClean="0"/>
              <a:t>Run</a:t>
            </a:r>
            <a:r>
              <a:rPr lang="it-IT" sz="2800" b="1" dirty="0" smtClean="0"/>
              <a:t> TPHOT on </a:t>
            </a:r>
            <a:r>
              <a:rPr lang="it-IT" sz="2800" b="1" dirty="0" err="1" smtClean="0"/>
              <a:t>Kband</a:t>
            </a:r>
            <a:r>
              <a:rPr lang="it-IT" sz="2800" b="1" dirty="0" smtClean="0"/>
              <a:t> </a:t>
            </a:r>
            <a:r>
              <a:rPr lang="it-IT" sz="2800" b="1" dirty="0" err="1" smtClean="0"/>
              <a:t>residual</a:t>
            </a:r>
            <a:r>
              <a:rPr lang="it-IT" sz="2800" b="1" dirty="0" smtClean="0"/>
              <a:t> image: </a:t>
            </a:r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2111330"/>
            <a:ext cx="4193900" cy="4152294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972685" y="2056685"/>
            <a:ext cx="3947544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Used</a:t>
            </a:r>
            <a:r>
              <a:rPr lang="it-IT" dirty="0" smtClean="0"/>
              <a:t> HST H-band image, the </a:t>
            </a:r>
            <a:r>
              <a:rPr lang="it-IT" dirty="0" err="1" smtClean="0"/>
              <a:t>Guo</a:t>
            </a:r>
            <a:r>
              <a:rPr lang="it-IT" dirty="0" smtClean="0"/>
              <a:t> </a:t>
            </a:r>
            <a:r>
              <a:rPr lang="it-IT" dirty="0" err="1" smtClean="0"/>
              <a:t>catalog</a:t>
            </a:r>
            <a:r>
              <a:rPr lang="it-IT" dirty="0" smtClean="0"/>
              <a:t> and </a:t>
            </a:r>
            <a:r>
              <a:rPr lang="it-IT" dirty="0" err="1" smtClean="0"/>
              <a:t>segmentation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input to </a:t>
            </a:r>
            <a:r>
              <a:rPr lang="it-IT" dirty="0" err="1" smtClean="0"/>
              <a:t>subtract</a:t>
            </a:r>
            <a:r>
              <a:rPr lang="it-IT" dirty="0" smtClean="0"/>
              <a:t> </a:t>
            </a:r>
            <a:r>
              <a:rPr lang="it-IT" dirty="0" err="1" smtClean="0"/>
              <a:t>all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 from the K-band image with TPHOT. </a:t>
            </a:r>
          </a:p>
          <a:p>
            <a:endParaRPr lang="it-IT" dirty="0"/>
          </a:p>
          <a:p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SExtractor</a:t>
            </a:r>
            <a:r>
              <a:rPr lang="it-IT" dirty="0" smtClean="0"/>
              <a:t> on the </a:t>
            </a:r>
            <a:r>
              <a:rPr lang="it-IT" dirty="0" err="1" smtClean="0"/>
              <a:t>residuals</a:t>
            </a:r>
            <a:r>
              <a:rPr lang="it-IT" dirty="0" smtClean="0"/>
              <a:t> image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find</a:t>
            </a:r>
            <a:r>
              <a:rPr lang="it-IT" dirty="0" smtClean="0"/>
              <a:t> 206 </a:t>
            </a:r>
            <a:r>
              <a:rPr lang="it-IT" dirty="0" err="1" smtClean="0"/>
              <a:t>sources</a:t>
            </a:r>
            <a:r>
              <a:rPr lang="it-IT" dirty="0" smtClean="0"/>
              <a:t> with </a:t>
            </a:r>
            <a:r>
              <a:rPr lang="it-IT" dirty="0" err="1" smtClean="0"/>
              <a:t>flag</a:t>
            </a:r>
            <a:r>
              <a:rPr lang="it-IT" dirty="0" smtClean="0"/>
              <a:t>&lt;3.</a:t>
            </a:r>
          </a:p>
          <a:p>
            <a:endParaRPr lang="it-IT" dirty="0"/>
          </a:p>
          <a:p>
            <a:r>
              <a:rPr lang="it-IT" dirty="0" err="1" smtClean="0"/>
              <a:t>Comparing</a:t>
            </a:r>
            <a:r>
              <a:rPr lang="it-IT" dirty="0" smtClean="0"/>
              <a:t> with method1 </a:t>
            </a:r>
            <a:r>
              <a:rPr lang="it-IT" dirty="0" err="1" smtClean="0"/>
              <a:t>there</a:t>
            </a:r>
            <a:r>
              <a:rPr lang="it-IT" dirty="0" smtClean="0"/>
              <a:t> are 85 </a:t>
            </a:r>
            <a:r>
              <a:rPr lang="it-IT" dirty="0" err="1" smtClean="0"/>
              <a:t>sources</a:t>
            </a:r>
            <a:r>
              <a:rPr lang="it-IT" dirty="0" smtClean="0"/>
              <a:t> in common. </a:t>
            </a:r>
          </a:p>
          <a:p>
            <a:endParaRPr lang="it-IT" dirty="0"/>
          </a:p>
          <a:p>
            <a:r>
              <a:rPr lang="it-IT" dirty="0" smtClean="0"/>
              <a:t>Work in progress – </a:t>
            </a:r>
            <a:r>
              <a:rPr lang="it-IT" dirty="0" err="1" smtClean="0"/>
              <a:t>understand</a:t>
            </a:r>
            <a:r>
              <a:rPr lang="it-IT" dirty="0" smtClean="0"/>
              <a:t> </a:t>
            </a:r>
            <a:r>
              <a:rPr lang="it-IT" dirty="0" err="1" smtClean="0"/>
              <a:t>better</a:t>
            </a:r>
            <a:r>
              <a:rPr lang="it-IT" dirty="0" smtClean="0"/>
              <a:t> the </a:t>
            </a:r>
            <a:r>
              <a:rPr lang="it-IT" dirty="0" err="1" smtClean="0"/>
              <a:t>differences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sources</a:t>
            </a:r>
            <a:r>
              <a:rPr lang="it-IT" dirty="0" smtClean="0"/>
              <a:t> </a:t>
            </a:r>
            <a:r>
              <a:rPr lang="it-IT" dirty="0" err="1" smtClean="0"/>
              <a:t>selected</a:t>
            </a:r>
            <a:r>
              <a:rPr lang="it-IT" dirty="0" smtClean="0"/>
              <a:t> with the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methods</a:t>
            </a:r>
            <a:r>
              <a:rPr lang="it-IT" dirty="0" smtClean="0"/>
              <a:t>. </a:t>
            </a:r>
            <a:endParaRPr lang="it-IT" dirty="0"/>
          </a:p>
        </p:txBody>
      </p:sp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2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Some </a:t>
            </a:r>
            <a:r>
              <a:rPr lang="it-IT" sz="2800" b="1" dirty="0" err="1" smtClean="0"/>
              <a:t>examples</a:t>
            </a:r>
            <a:r>
              <a:rPr lang="it-IT" sz="2800" b="1" dirty="0" smtClean="0"/>
              <a:t>: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120225" y="3072347"/>
            <a:ext cx="28000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There</a:t>
            </a:r>
            <a:r>
              <a:rPr lang="it-IT" dirty="0" smtClean="0"/>
              <a:t> are 274 </a:t>
            </a:r>
            <a:r>
              <a:rPr lang="it-IT" dirty="0" err="1" smtClean="0"/>
              <a:t>sources</a:t>
            </a:r>
            <a:r>
              <a:rPr lang="it-IT" dirty="0"/>
              <a:t> </a:t>
            </a:r>
            <a:r>
              <a:rPr lang="it-IT" dirty="0" smtClean="0"/>
              <a:t>with SN_K&gt;5 and </a:t>
            </a:r>
          </a:p>
          <a:p>
            <a:r>
              <a:rPr lang="it-IT" dirty="0"/>
              <a:t>(</a:t>
            </a:r>
            <a:r>
              <a:rPr lang="it-IT" dirty="0" smtClean="0"/>
              <a:t>H-K)&gt;1.0 (blue). </a:t>
            </a:r>
          </a:p>
          <a:p>
            <a:endParaRPr lang="it-IT" dirty="0"/>
          </a:p>
          <a:p>
            <a:r>
              <a:rPr lang="it-IT" dirty="0" smtClean="0"/>
              <a:t>64 (23%) are </a:t>
            </a:r>
            <a:r>
              <a:rPr lang="it-IT" dirty="0" err="1" smtClean="0"/>
              <a:t>not</a:t>
            </a:r>
            <a:r>
              <a:rPr lang="it-IT" dirty="0" smtClean="0"/>
              <a:t> in the </a:t>
            </a:r>
            <a:r>
              <a:rPr lang="it-IT" dirty="0" err="1" smtClean="0"/>
              <a:t>Guo</a:t>
            </a:r>
            <a:r>
              <a:rPr lang="it-IT" dirty="0" smtClean="0"/>
              <a:t> </a:t>
            </a:r>
            <a:r>
              <a:rPr lang="it-IT" dirty="0" err="1" smtClean="0"/>
              <a:t>catalog</a:t>
            </a:r>
            <a:r>
              <a:rPr lang="it-IT" dirty="0" smtClean="0"/>
              <a:t> (</a:t>
            </a:r>
            <a:r>
              <a:rPr lang="it-IT" dirty="0" err="1" smtClean="0"/>
              <a:t>red</a:t>
            </a:r>
            <a:r>
              <a:rPr lang="it-IT" dirty="0" smtClean="0"/>
              <a:t>). 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026" y="2056685"/>
            <a:ext cx="5289096" cy="4017267"/>
          </a:xfrm>
          <a:prstGeom prst="rect">
            <a:avLst/>
          </a:prstGeom>
        </p:spPr>
      </p:pic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87042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10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7667128" cy="4712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488" y="1500159"/>
            <a:ext cx="6585828" cy="441672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208321" y="5958763"/>
            <a:ext cx="457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U.fits</a:t>
            </a:r>
            <a:r>
              <a:rPr lang="en-US" sz="1200" dirty="0" smtClean="0"/>
              <a:t>, </a:t>
            </a:r>
            <a:r>
              <a:rPr lang="en-US" sz="1200" dirty="0"/>
              <a:t>BV2.fits, B435_V3.fits, V606_V3.fits, </a:t>
            </a:r>
            <a:r>
              <a:rPr lang="en-US" sz="1200" dirty="0" err="1"/>
              <a:t>R.fits</a:t>
            </a:r>
            <a:r>
              <a:rPr lang="en-US" sz="1200" dirty="0"/>
              <a:t>, </a:t>
            </a:r>
            <a:endParaRPr lang="en-US" sz="1200" dirty="0" smtClean="0"/>
          </a:p>
          <a:p>
            <a:r>
              <a:rPr lang="en-US" sz="1200" dirty="0" smtClean="0"/>
              <a:t>I775_V3</a:t>
            </a:r>
            <a:r>
              <a:rPr lang="en-US" sz="1200" dirty="0"/>
              <a:t>.fits, I814.fits, Z850_V3.fits</a:t>
            </a:r>
            <a:r>
              <a:rPr lang="en-US" sz="1200" dirty="0" smtClean="0"/>
              <a:t>,Y098</a:t>
            </a:r>
            <a:r>
              <a:rPr lang="en-US" sz="1200" dirty="0"/>
              <a:t>.fits, Y105.fits, </a:t>
            </a:r>
            <a:endParaRPr lang="en-US" sz="1200" dirty="0" smtClean="0"/>
          </a:p>
          <a:p>
            <a:r>
              <a:rPr lang="en-US" sz="1200" dirty="0" smtClean="0"/>
              <a:t>J125</a:t>
            </a:r>
            <a:r>
              <a:rPr lang="en-US" sz="1200" dirty="0"/>
              <a:t>.fits, H160.fits, </a:t>
            </a:r>
            <a:r>
              <a:rPr lang="en-US" sz="1200" dirty="0" err="1"/>
              <a:t>KhawkI.fits</a:t>
            </a:r>
            <a:r>
              <a:rPr lang="en-US" sz="1200" dirty="0"/>
              <a:t>, irac.36.fits, irac.45.fits, </a:t>
            </a:r>
            <a:endParaRPr lang="en-US" sz="1200" dirty="0" smtClean="0"/>
          </a:p>
          <a:p>
            <a:r>
              <a:rPr lang="en-US" sz="1200" dirty="0" smtClean="0"/>
              <a:t>irac</a:t>
            </a:r>
            <a:r>
              <a:rPr lang="en-US" sz="1200" dirty="0"/>
              <a:t>.58.fits, irac.80.fits</a:t>
            </a:r>
            <a:endParaRPr lang="it-IT" sz="1200" dirty="0"/>
          </a:p>
        </p:txBody>
      </p:sp>
      <p:pic>
        <p:nvPicPr>
          <p:cNvPr id="7" name="Immagine 6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8" name="Immagine 7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09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287" y="1607963"/>
            <a:ext cx="7422319" cy="4955522"/>
          </a:xfrm>
          <a:prstGeom prst="rect">
            <a:avLst/>
          </a:prstGeom>
        </p:spPr>
      </p:pic>
      <p:pic>
        <p:nvPicPr>
          <p:cNvPr id="5" name="Immagine 4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6" name="Immagine 5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24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39" y="1484051"/>
            <a:ext cx="7855112" cy="5201830"/>
          </a:xfrm>
          <a:prstGeom prst="rect">
            <a:avLst/>
          </a:prstGeom>
        </p:spPr>
      </p:pic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7" name="Immagine 6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99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067" y="1576328"/>
            <a:ext cx="7321036" cy="4866207"/>
          </a:xfrm>
          <a:prstGeom prst="rect">
            <a:avLst/>
          </a:prstGeom>
        </p:spPr>
      </p:pic>
      <p:pic>
        <p:nvPicPr>
          <p:cNvPr id="5" name="Immagine 4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6" name="Immagine 5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15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131683"/>
          </a:xfrm>
        </p:spPr>
        <p:txBody>
          <a:bodyPr/>
          <a:lstStyle/>
          <a:p>
            <a:r>
              <a:rPr lang="it-IT" sz="4000" dirty="0" smtClean="0"/>
              <a:t>K-</a:t>
            </a:r>
            <a:r>
              <a:rPr lang="it-IT" sz="4000" dirty="0" err="1" smtClean="0"/>
              <a:t>selected</a:t>
            </a:r>
            <a:r>
              <a:rPr lang="it-IT" sz="4000" dirty="0" smtClean="0"/>
              <a:t> </a:t>
            </a:r>
            <a:r>
              <a:rPr lang="it-IT" sz="4000" dirty="0" err="1" smtClean="0"/>
              <a:t>sources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9275" y="1361655"/>
            <a:ext cx="8042276" cy="52018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b="1" dirty="0" smtClean="0"/>
              <a:t> </a:t>
            </a: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b="1" dirty="0" smtClean="0"/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800" dirty="0" smtClean="0">
              <a:solidFill>
                <a:schemeClr val="tx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231" y="1571761"/>
            <a:ext cx="7420773" cy="4917909"/>
          </a:xfrm>
          <a:prstGeom prst="rect">
            <a:avLst/>
          </a:prstGeom>
        </p:spPr>
      </p:pic>
      <p:pic>
        <p:nvPicPr>
          <p:cNvPr id="6" name="Immagine 5" descr="LogoA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5" y="271743"/>
            <a:ext cx="1613643" cy="967516"/>
          </a:xfrm>
          <a:prstGeom prst="rect">
            <a:avLst/>
          </a:prstGeom>
        </p:spPr>
      </p:pic>
      <p:pic>
        <p:nvPicPr>
          <p:cNvPr id="7" name="Immagine 6" descr="Screen Shot 2015-11-20 at 13.08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549" y="378840"/>
            <a:ext cx="1046002" cy="7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80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zza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Brezza.thmx</Template>
  <TotalTime>346</TotalTime>
  <Words>519</Words>
  <Application>Microsoft Macintosh PowerPoint</Application>
  <PresentationFormat>Presentazione su schermo (4:3)</PresentationFormat>
  <Paragraphs>92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Brezza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  <vt:lpstr>K-selected sources</vt:lpstr>
    </vt:vector>
  </TitlesOfParts>
  <Company>INAF-OAR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Dati management Astrodeep</dc:title>
  <dc:creator>Konstantina Boutsia</dc:creator>
  <cp:lastModifiedBy>Konstantina Boutsia</cp:lastModifiedBy>
  <cp:revision>32</cp:revision>
  <dcterms:created xsi:type="dcterms:W3CDTF">2014-01-23T09:17:56Z</dcterms:created>
  <dcterms:modified xsi:type="dcterms:W3CDTF">2015-11-20T12:10:06Z</dcterms:modified>
</cp:coreProperties>
</file>