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9" r:id="rId2"/>
    <p:sldId id="269" r:id="rId3"/>
    <p:sldId id="272" r:id="rId4"/>
    <p:sldId id="270" r:id="rId5"/>
    <p:sldId id="271" r:id="rId6"/>
    <p:sldId id="273" r:id="rId7"/>
    <p:sldId id="274" r:id="rId8"/>
    <p:sldId id="276" r:id="rId9"/>
    <p:sldId id="277" r:id="rId10"/>
    <p:sldId id="278" r:id="rId11"/>
    <p:sldId id="279" r:id="rId12"/>
    <p:sldId id="280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Konstantina Boutsia" initials="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>
    <p:restoredLeft sz="15620"/>
    <p:restoredTop sz="94660"/>
  </p:normalViewPr>
  <p:slideViewPr>
    <p:cSldViewPr snapToGrid="0" snapToObjects="1">
      <p:cViewPr>
        <p:scale>
          <a:sx n="90" d="100"/>
          <a:sy n="90" d="100"/>
        </p:scale>
        <p:origin x="-944" y="-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printerSettings" Target="printerSettings/printerSettings1.bin"/><Relationship Id="rId15" Type="http://schemas.openxmlformats.org/officeDocument/2006/relationships/commentAuthors" Target="commentAuthors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328166" y="1295400"/>
            <a:ext cx="6487668" cy="3152887"/>
          </a:xfrm>
          <a:prstGeom prst="rect">
            <a:avLst/>
          </a:prstGeo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/>
          <a:p>
            <a: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</a:pPr>
            <a:endParaRPr sz="3200" kern="120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22921" y="1523999"/>
            <a:ext cx="6498158" cy="1724867"/>
          </a:xfrm>
        </p:spPr>
        <p:txBody>
          <a:bodyPr vert="horz" lIns="91440" tIns="45720" rIns="91440" bIns="45720" rtlCol="0" anchor="b" anchorCtr="0">
            <a:noAutofit/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Fare clic per modificare stile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22921" y="3299012"/>
            <a:ext cx="6498159" cy="916641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Fare clic per modificare lo stile del sottotitolo dello schema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24/11/15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‹n.›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Fare clic per modificare stile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Fare clic per modificare gli stili del testo dello schema</a:t>
            </a:r>
          </a:p>
          <a:p>
            <a:pPr lvl="1"/>
            <a:r>
              <a:rPr lang="en-US" smtClean="0"/>
              <a:t>Secondo livello</a:t>
            </a:r>
          </a:p>
          <a:p>
            <a:pPr lvl="2"/>
            <a:r>
              <a:rPr lang="en-US" smtClean="0"/>
              <a:t>Terzo livello</a:t>
            </a:r>
          </a:p>
          <a:p>
            <a:pPr lvl="3"/>
            <a:r>
              <a:rPr lang="en-US" smtClean="0"/>
              <a:t>Quarto livello</a:t>
            </a:r>
          </a:p>
          <a:p>
            <a:pPr lvl="4"/>
            <a:r>
              <a:rPr lang="en-US" smtClean="0"/>
              <a:t>Quinto livello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24/11/15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‹n.›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apositiva titolo con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3538" y="3352801"/>
            <a:ext cx="8416925" cy="1470025"/>
          </a:xfrm>
        </p:spPr>
        <p:txBody>
          <a:bodyPr/>
          <a:lstStyle/>
          <a:p>
            <a:r>
              <a:rPr lang="en-US" smtClean="0"/>
              <a:t>Fare clic per modificare stile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3538" y="4771029"/>
            <a:ext cx="8416925" cy="972671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Fare clic per modificare lo stile del sottotitolo dello schema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24/11/15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‹n.›</a:t>
            </a:fld>
            <a:endParaRPr lang="en-US"/>
          </a:p>
        </p:txBody>
      </p:sp>
      <p:sp>
        <p:nvSpPr>
          <p:cNvPr id="9" name="Picture Placeholder 2"/>
          <p:cNvSpPr>
            <a:spLocks noGrp="1"/>
          </p:cNvSpPr>
          <p:nvPr>
            <p:ph type="pic" idx="13"/>
          </p:nvPr>
        </p:nvSpPr>
        <p:spPr>
          <a:xfrm>
            <a:off x="370980" y="363538"/>
            <a:ext cx="8402040" cy="2836862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Trascinare l'immagine su un segnaposto o fare clic sull'icona per aggiungerla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2403144"/>
            <a:ext cx="8056563" cy="1362075"/>
          </a:xfrm>
        </p:spPr>
        <p:txBody>
          <a:bodyPr anchor="b" anchorCtr="0"/>
          <a:lstStyle>
            <a:lvl1pPr algn="ctr">
              <a:defRPr sz="4600" b="0" cap="none" baseline="0"/>
            </a:lvl1pPr>
          </a:lstStyle>
          <a:p>
            <a:r>
              <a:rPr lang="en-US" smtClean="0"/>
              <a:t>Fare clic per modificare stile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3736005"/>
            <a:ext cx="8056563" cy="1500187"/>
          </a:xfrm>
        </p:spPr>
        <p:txBody>
          <a:bodyPr anchor="t" anchorCtr="0"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24/11/15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‹n.›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</p:spPr>
        <p:txBody>
          <a:bodyPr/>
          <a:lstStyle/>
          <a:p>
            <a:r>
              <a:rPr lang="en-US" smtClean="0"/>
              <a:t>Fare clic per modificare stile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9275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Fare clic per modificare gli stili del testo dello schema</a:t>
            </a:r>
          </a:p>
          <a:p>
            <a:pPr lvl="1"/>
            <a:r>
              <a:rPr lang="en-US" smtClean="0"/>
              <a:t>Secondo livello</a:t>
            </a:r>
          </a:p>
          <a:p>
            <a:pPr lvl="2"/>
            <a:r>
              <a:rPr lang="en-US" smtClean="0"/>
              <a:t>Terzo livello</a:t>
            </a:r>
          </a:p>
          <a:p>
            <a:pPr lvl="3"/>
            <a:r>
              <a:rPr lang="en-US" smtClean="0"/>
              <a:t>Quarto livello</a:t>
            </a:r>
          </a:p>
          <a:p>
            <a:pPr lvl="4"/>
            <a:r>
              <a:rPr lang="en-US" smtClean="0"/>
              <a:t>Quinto livello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1071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Fare clic per modificare gli stili del testo dello schema</a:t>
            </a:r>
          </a:p>
          <a:p>
            <a:pPr lvl="1"/>
            <a:r>
              <a:rPr lang="en-US" smtClean="0"/>
              <a:t>Secondo livello</a:t>
            </a:r>
          </a:p>
          <a:p>
            <a:pPr lvl="2"/>
            <a:r>
              <a:rPr lang="en-US" smtClean="0"/>
              <a:t>Terzo livello</a:t>
            </a:r>
          </a:p>
          <a:p>
            <a:pPr lvl="3"/>
            <a:r>
              <a:rPr lang="en-US" smtClean="0"/>
              <a:t>Quarto livello</a:t>
            </a:r>
          </a:p>
          <a:p>
            <a:pPr lvl="4"/>
            <a:r>
              <a:rPr lang="en-US" smtClean="0"/>
              <a:t>Quinto livello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24/11/15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‹n.›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4" y="107576"/>
            <a:ext cx="8042276" cy="1336956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Fare clic per modificare stile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4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9274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Fare clic per modificare gli stili del testo dello schema</a:t>
            </a:r>
          </a:p>
          <a:p>
            <a:pPr lvl="1"/>
            <a:r>
              <a:rPr lang="en-US" smtClean="0"/>
              <a:t>Secondo livello</a:t>
            </a:r>
          </a:p>
          <a:p>
            <a:pPr lvl="2"/>
            <a:r>
              <a:rPr lang="en-US" smtClean="0"/>
              <a:t>Terzo livello</a:t>
            </a:r>
          </a:p>
          <a:p>
            <a:pPr lvl="3"/>
            <a:r>
              <a:rPr lang="en-US" smtClean="0"/>
              <a:t>Quarto livello</a:t>
            </a:r>
          </a:p>
          <a:p>
            <a:pPr lvl="4"/>
            <a:r>
              <a:rPr lang="en-US" smtClean="0"/>
              <a:t>Quinto livello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1070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1070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Fare clic per modificare gli stili del testo dello schema</a:t>
            </a:r>
          </a:p>
          <a:p>
            <a:pPr lvl="1"/>
            <a:r>
              <a:rPr lang="en-US" smtClean="0"/>
              <a:t>Secondo livello</a:t>
            </a:r>
          </a:p>
          <a:p>
            <a:pPr lvl="2"/>
            <a:r>
              <a:rPr lang="en-US" smtClean="0"/>
              <a:t>Terzo livello</a:t>
            </a:r>
          </a:p>
          <a:p>
            <a:pPr lvl="3"/>
            <a:r>
              <a:rPr lang="en-US" smtClean="0"/>
              <a:t>Quarto livello</a:t>
            </a:r>
          </a:p>
          <a:p>
            <a:pPr lvl="4"/>
            <a:r>
              <a:rPr lang="en-US" smtClean="0"/>
              <a:t>Quinto livello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24/11/15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‹n.›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Fare clic per modificare stile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24/11/15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‹n.›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24/11/15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‹n.›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9" y="611872"/>
            <a:ext cx="3840480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 smtClean="0"/>
              <a:t>Fare clic per modificare stile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2824" y="368300"/>
            <a:ext cx="3840480" cy="5575300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Fare clic per modificare gli stili del testo dello schema</a:t>
            </a:r>
          </a:p>
          <a:p>
            <a:pPr lvl="1"/>
            <a:r>
              <a:rPr lang="en-US" smtClean="0"/>
              <a:t>Secondo livello</a:t>
            </a:r>
          </a:p>
          <a:p>
            <a:pPr lvl="2"/>
            <a:r>
              <a:rPr lang="en-US" smtClean="0"/>
              <a:t>Terzo livello</a:t>
            </a:r>
          </a:p>
          <a:p>
            <a:pPr lvl="3"/>
            <a:r>
              <a:rPr lang="en-US" smtClean="0"/>
              <a:t>Quarto livello</a:t>
            </a:r>
          </a:p>
          <a:p>
            <a:pPr lvl="4"/>
            <a:r>
              <a:rPr lang="en-US" smtClean="0"/>
              <a:t>Quinto livello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9" y="1787856"/>
            <a:ext cx="3840480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24/11/15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‹n.›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8" y="611872"/>
            <a:ext cx="4079545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 smtClean="0"/>
              <a:t>Fare clic per modificare stile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8" y="1787856"/>
            <a:ext cx="4079545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24/11/15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‹n.›</a:t>
            </a:fld>
            <a:endParaRPr lang="en-US"/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>
            <a:off x="5090617" y="359392"/>
            <a:ext cx="3657600" cy="5318077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Trascinare l'immagine su un segnaposto o fare clic sull'icona per aggiungerla</a:t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Fare clic per modificare stile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Fare clic per modificare gli stili del testo dello schema</a:t>
            </a:r>
          </a:p>
          <a:p>
            <a:pPr lvl="1"/>
            <a:r>
              <a:rPr lang="en-US" smtClean="0"/>
              <a:t>Secondo livello</a:t>
            </a:r>
          </a:p>
          <a:p>
            <a:pPr lvl="2"/>
            <a:r>
              <a:rPr lang="en-US" smtClean="0"/>
              <a:t>Terzo livello</a:t>
            </a:r>
          </a:p>
          <a:p>
            <a:pPr lvl="3"/>
            <a:r>
              <a:rPr lang="en-US" smtClean="0"/>
              <a:t>Quarto livello</a:t>
            </a:r>
          </a:p>
          <a:p>
            <a:pPr lvl="4"/>
            <a:r>
              <a:rPr lang="en-US" smtClean="0"/>
              <a:t>Quinto livello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24/11/15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‹n.›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69792" y="368301"/>
            <a:ext cx="1524000" cy="5575300"/>
          </a:xfrm>
        </p:spPr>
        <p:txBody>
          <a:bodyPr vert="eaVert"/>
          <a:lstStyle/>
          <a:p>
            <a:r>
              <a:rPr lang="en-US" smtClean="0"/>
              <a:t>Fare clic per modificare stile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49274" y="368301"/>
            <a:ext cx="6689726" cy="5575300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Fare clic per modificare gli stili del testo dello schema</a:t>
            </a:r>
          </a:p>
          <a:p>
            <a:pPr lvl="1"/>
            <a:r>
              <a:rPr lang="en-US" smtClean="0"/>
              <a:t>Secondo livello</a:t>
            </a:r>
          </a:p>
          <a:p>
            <a:pPr lvl="2"/>
            <a:r>
              <a:rPr lang="en-US" smtClean="0"/>
              <a:t>Terzo livello</a:t>
            </a:r>
          </a:p>
          <a:p>
            <a:pPr lvl="3"/>
            <a:r>
              <a:rPr lang="en-US" smtClean="0"/>
              <a:t>Quarto livello</a:t>
            </a:r>
          </a:p>
          <a:p>
            <a:pPr lvl="4"/>
            <a:r>
              <a:rPr lang="en-US" smtClean="0"/>
              <a:t>Quinto livello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24/11/15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‹n.›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smtClean="0"/>
              <a:t>Fare clic per modificare stile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1600201"/>
            <a:ext cx="8042276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Fare clic per modificare gli stili del testo dello schema</a:t>
            </a:r>
          </a:p>
          <a:p>
            <a:pPr lvl="1"/>
            <a:r>
              <a:rPr lang="en-US" smtClean="0"/>
              <a:t>Secondo livello</a:t>
            </a:r>
          </a:p>
          <a:p>
            <a:pPr lvl="2"/>
            <a:r>
              <a:rPr lang="en-US" smtClean="0"/>
              <a:t>Terzo livello</a:t>
            </a:r>
          </a:p>
          <a:p>
            <a:pPr lvl="3"/>
            <a:r>
              <a:rPr lang="en-US" smtClean="0"/>
              <a:t>Quarto livello</a:t>
            </a:r>
          </a:p>
          <a:p>
            <a:pPr lvl="4"/>
            <a:r>
              <a:rPr lang="en-US" smtClean="0"/>
              <a:t>Quinto livello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29835" y="627566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B01F9CA3-105E-4857-9057-6DB6197DA786}" type="datetimeFigureOut">
              <a:rPr lang="en-US" smtClean="0"/>
              <a:t>24/11/15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458" y="6275668"/>
            <a:ext cx="48409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97906" y="6275668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fld id="{7F5CE407-6216-4202-80E4-A30DC2F709B2}" type="slidenum">
              <a:rPr lang="en-US" smtClean="0"/>
              <a:t>‹n.›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9250" indent="-349250" algn="l" defTabSz="914400" rtl="0" eaLnBrk="1" latinLnBrk="0" hangingPunct="1">
        <a:spcBef>
          <a:spcPts val="2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2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96837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263650" indent="-295275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54622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828800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1177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398713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6892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Relationship Id="rId3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Relationship Id="rId3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10.png"/><Relationship Id="rId5" Type="http://schemas.openxmlformats.org/officeDocument/2006/relationships/image" Target="../media/image11.png"/><Relationship Id="rId6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13.png"/><Relationship Id="rId5" Type="http://schemas.openxmlformats.org/officeDocument/2006/relationships/image" Target="../media/image14.png"/><Relationship Id="rId6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16.png"/><Relationship Id="rId5" Type="http://schemas.openxmlformats.org/officeDocument/2006/relationships/image" Target="../media/image17.png"/><Relationship Id="rId6" Type="http://schemas.openxmlformats.org/officeDocument/2006/relationships/image" Target="../media/image18.png"/><Relationship Id="rId7" Type="http://schemas.openxmlformats.org/officeDocument/2006/relationships/image" Target="../media/image19.png"/><Relationship Id="rId8" Type="http://schemas.openxmlformats.org/officeDocument/2006/relationships/image" Target="../media/image20.png"/><Relationship Id="rId9" Type="http://schemas.openxmlformats.org/officeDocument/2006/relationships/image" Target="../media/image21.png"/><Relationship Id="rId10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23.png"/><Relationship Id="rId5" Type="http://schemas.openxmlformats.org/officeDocument/2006/relationships/image" Target="../media/image24.png"/><Relationship Id="rId6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26.png"/><Relationship Id="rId5" Type="http://schemas.openxmlformats.org/officeDocument/2006/relationships/image" Target="../media/image27.png"/><Relationship Id="rId6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29.png"/><Relationship Id="rId5" Type="http://schemas.openxmlformats.org/officeDocument/2006/relationships/image" Target="../media/image30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866091"/>
          </a:xfrm>
        </p:spPr>
        <p:txBody>
          <a:bodyPr/>
          <a:lstStyle/>
          <a:p>
            <a:r>
              <a:rPr lang="it-IT" sz="4000" dirty="0" smtClean="0"/>
              <a:t>K-</a:t>
            </a:r>
            <a:r>
              <a:rPr lang="it-IT" sz="4000" dirty="0" err="1" smtClean="0"/>
              <a:t>selected</a:t>
            </a:r>
            <a:r>
              <a:rPr lang="it-IT" sz="4000" dirty="0" smtClean="0"/>
              <a:t> </a:t>
            </a:r>
            <a:r>
              <a:rPr lang="it-IT" sz="4000" dirty="0" err="1" smtClean="0"/>
              <a:t>sources</a:t>
            </a:r>
            <a:endParaRPr lang="it-IT" sz="40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49275" y="1600201"/>
            <a:ext cx="8042276" cy="45807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b="1" dirty="0" err="1" smtClean="0"/>
              <a:t>Dataset</a:t>
            </a:r>
            <a:r>
              <a:rPr lang="it-IT" b="1" dirty="0" smtClean="0"/>
              <a:t>: </a:t>
            </a:r>
          </a:p>
          <a:p>
            <a:pPr marL="0" indent="0">
              <a:buNone/>
            </a:pPr>
            <a:r>
              <a:rPr lang="it-IT" sz="1800" dirty="0" err="1" smtClean="0">
                <a:solidFill>
                  <a:srgbClr val="000000"/>
                </a:solidFill>
              </a:rPr>
              <a:t>We</a:t>
            </a:r>
            <a:r>
              <a:rPr lang="it-IT" sz="1800" dirty="0" smtClean="0">
                <a:solidFill>
                  <a:srgbClr val="000000"/>
                </a:solidFill>
              </a:rPr>
              <a:t> </a:t>
            </a:r>
            <a:r>
              <a:rPr lang="it-IT" sz="1800" dirty="0" err="1" smtClean="0">
                <a:solidFill>
                  <a:srgbClr val="000000"/>
                </a:solidFill>
              </a:rPr>
              <a:t>used</a:t>
            </a:r>
            <a:r>
              <a:rPr lang="it-IT" sz="1800" dirty="0" smtClean="0">
                <a:solidFill>
                  <a:srgbClr val="000000"/>
                </a:solidFill>
              </a:rPr>
              <a:t> the HAWK-I K band for the GOODS-S and the HST H band. </a:t>
            </a:r>
          </a:p>
          <a:p>
            <a:pPr marL="342900" indent="-342900">
              <a:buAutoNum type="arabicPeriod"/>
            </a:pPr>
            <a:r>
              <a:rPr lang="it-IT" sz="1800" dirty="0" smtClean="0">
                <a:solidFill>
                  <a:srgbClr val="000000"/>
                </a:solidFill>
              </a:rPr>
              <a:t>The K band </a:t>
            </a:r>
            <a:r>
              <a:rPr lang="it-IT" sz="1800" dirty="0" err="1" smtClean="0">
                <a:solidFill>
                  <a:srgbClr val="000000"/>
                </a:solidFill>
              </a:rPr>
              <a:t>was</a:t>
            </a:r>
            <a:r>
              <a:rPr lang="it-IT" sz="1800" dirty="0" smtClean="0">
                <a:solidFill>
                  <a:srgbClr val="000000"/>
                </a:solidFill>
              </a:rPr>
              <a:t> </a:t>
            </a:r>
            <a:r>
              <a:rPr lang="it-IT" sz="1800" dirty="0" err="1" smtClean="0">
                <a:solidFill>
                  <a:srgbClr val="000000"/>
                </a:solidFill>
              </a:rPr>
              <a:t>resampled</a:t>
            </a:r>
            <a:r>
              <a:rPr lang="it-IT" sz="1800" dirty="0" smtClean="0">
                <a:solidFill>
                  <a:srgbClr val="000000"/>
                </a:solidFill>
              </a:rPr>
              <a:t> to the the H band pixel scale. </a:t>
            </a:r>
          </a:p>
          <a:p>
            <a:pPr marL="342900" indent="-342900">
              <a:buAutoNum type="arabicPeriod"/>
            </a:pPr>
            <a:r>
              <a:rPr lang="it-IT" sz="1800" dirty="0" smtClean="0">
                <a:solidFill>
                  <a:srgbClr val="000000"/>
                </a:solidFill>
              </a:rPr>
              <a:t> </a:t>
            </a:r>
            <a:r>
              <a:rPr lang="it-IT" sz="1800" dirty="0" err="1" smtClean="0">
                <a:solidFill>
                  <a:srgbClr val="000000"/>
                </a:solidFill>
              </a:rPr>
              <a:t>We</a:t>
            </a:r>
            <a:r>
              <a:rPr lang="it-IT" sz="1800" dirty="0" smtClean="0">
                <a:solidFill>
                  <a:srgbClr val="000000"/>
                </a:solidFill>
              </a:rPr>
              <a:t> </a:t>
            </a:r>
            <a:r>
              <a:rPr lang="it-IT" sz="1800" dirty="0" err="1" smtClean="0">
                <a:solidFill>
                  <a:srgbClr val="000000"/>
                </a:solidFill>
              </a:rPr>
              <a:t>computed</a:t>
            </a:r>
            <a:r>
              <a:rPr lang="it-IT" sz="1800" dirty="0" smtClean="0">
                <a:solidFill>
                  <a:srgbClr val="000000"/>
                </a:solidFill>
              </a:rPr>
              <a:t> the PSF of the </a:t>
            </a:r>
            <a:r>
              <a:rPr lang="it-IT" sz="1800" dirty="0" err="1" smtClean="0">
                <a:solidFill>
                  <a:srgbClr val="000000"/>
                </a:solidFill>
              </a:rPr>
              <a:t>resampled</a:t>
            </a:r>
            <a:r>
              <a:rPr lang="it-IT" sz="1800" dirty="0" smtClean="0">
                <a:solidFill>
                  <a:srgbClr val="000000"/>
                </a:solidFill>
              </a:rPr>
              <a:t> K and of the H band</a:t>
            </a:r>
          </a:p>
          <a:p>
            <a:pPr marL="342900" indent="-342900">
              <a:buAutoNum type="arabicPeriod"/>
            </a:pPr>
            <a:r>
              <a:rPr lang="it-IT" sz="1800" dirty="0" err="1" smtClean="0">
                <a:solidFill>
                  <a:srgbClr val="000000"/>
                </a:solidFill>
              </a:rPr>
              <a:t>Created</a:t>
            </a:r>
            <a:r>
              <a:rPr lang="it-IT" sz="1800" dirty="0" smtClean="0">
                <a:solidFill>
                  <a:srgbClr val="000000"/>
                </a:solidFill>
              </a:rPr>
              <a:t> </a:t>
            </a:r>
            <a:r>
              <a:rPr lang="it-IT" sz="1800" dirty="0" err="1" smtClean="0">
                <a:solidFill>
                  <a:srgbClr val="000000"/>
                </a:solidFill>
              </a:rPr>
              <a:t>Kernel</a:t>
            </a:r>
            <a:r>
              <a:rPr lang="it-IT" sz="1800" dirty="0" smtClean="0">
                <a:solidFill>
                  <a:srgbClr val="000000"/>
                </a:solidFill>
              </a:rPr>
              <a:t> and </a:t>
            </a:r>
            <a:r>
              <a:rPr lang="it-IT" sz="1800" dirty="0" err="1" smtClean="0">
                <a:solidFill>
                  <a:srgbClr val="000000"/>
                </a:solidFill>
              </a:rPr>
              <a:t>we</a:t>
            </a:r>
            <a:r>
              <a:rPr lang="it-IT" sz="1800" dirty="0" smtClean="0">
                <a:solidFill>
                  <a:srgbClr val="000000"/>
                </a:solidFill>
              </a:rPr>
              <a:t> </a:t>
            </a:r>
            <a:r>
              <a:rPr lang="it-IT" sz="1800" dirty="0" err="1" smtClean="0">
                <a:solidFill>
                  <a:srgbClr val="000000"/>
                </a:solidFill>
              </a:rPr>
              <a:t>smoothed</a:t>
            </a:r>
            <a:r>
              <a:rPr lang="it-IT" sz="1800" dirty="0" smtClean="0">
                <a:solidFill>
                  <a:srgbClr val="000000"/>
                </a:solidFill>
              </a:rPr>
              <a:t> the H band to the K band </a:t>
            </a:r>
            <a:r>
              <a:rPr lang="it-IT" sz="1800" dirty="0" err="1" smtClean="0">
                <a:solidFill>
                  <a:srgbClr val="000000"/>
                </a:solidFill>
              </a:rPr>
              <a:t>seeing</a:t>
            </a:r>
            <a:r>
              <a:rPr lang="it-IT" sz="1800" dirty="0" smtClean="0">
                <a:solidFill>
                  <a:srgbClr val="000000"/>
                </a:solidFill>
              </a:rPr>
              <a:t> (0.43”). </a:t>
            </a:r>
          </a:p>
          <a:p>
            <a:pPr marL="342900" indent="-342900">
              <a:buAutoNum type="arabicPeriod"/>
            </a:pPr>
            <a:r>
              <a:rPr lang="it-IT" sz="1800" dirty="0" smtClean="0">
                <a:solidFill>
                  <a:srgbClr val="000000"/>
                </a:solidFill>
              </a:rPr>
              <a:t>Create </a:t>
            </a:r>
            <a:r>
              <a:rPr lang="it-IT" sz="1800" dirty="0" err="1" smtClean="0">
                <a:solidFill>
                  <a:srgbClr val="000000"/>
                </a:solidFill>
              </a:rPr>
              <a:t>mask</a:t>
            </a:r>
            <a:r>
              <a:rPr lang="it-IT" sz="1800" dirty="0" smtClean="0">
                <a:solidFill>
                  <a:srgbClr val="000000"/>
                </a:solidFill>
              </a:rPr>
              <a:t> to </a:t>
            </a:r>
            <a:r>
              <a:rPr lang="it-IT" sz="1800" dirty="0" err="1" smtClean="0">
                <a:solidFill>
                  <a:srgbClr val="000000"/>
                </a:solidFill>
              </a:rPr>
              <a:t>only</a:t>
            </a:r>
            <a:r>
              <a:rPr lang="it-IT" sz="1800" dirty="0" smtClean="0">
                <a:solidFill>
                  <a:srgbClr val="000000"/>
                </a:solidFill>
              </a:rPr>
              <a:t> take </a:t>
            </a:r>
            <a:r>
              <a:rPr lang="it-IT" sz="1800" dirty="0" err="1" smtClean="0">
                <a:solidFill>
                  <a:srgbClr val="000000"/>
                </a:solidFill>
              </a:rPr>
              <a:t>into</a:t>
            </a:r>
            <a:r>
              <a:rPr lang="it-IT" sz="1800" dirty="0" smtClean="0">
                <a:solidFill>
                  <a:srgbClr val="000000"/>
                </a:solidFill>
              </a:rPr>
              <a:t> </a:t>
            </a:r>
            <a:r>
              <a:rPr lang="it-IT" sz="1800" dirty="0" err="1" smtClean="0">
                <a:solidFill>
                  <a:srgbClr val="000000"/>
                </a:solidFill>
              </a:rPr>
              <a:t>consideration</a:t>
            </a:r>
            <a:r>
              <a:rPr lang="it-IT" sz="1800" dirty="0" smtClean="0">
                <a:solidFill>
                  <a:srgbClr val="000000"/>
                </a:solidFill>
              </a:rPr>
              <a:t> the </a:t>
            </a:r>
            <a:r>
              <a:rPr lang="it-IT" sz="1800" dirty="0" err="1" smtClean="0">
                <a:solidFill>
                  <a:srgbClr val="000000"/>
                </a:solidFill>
              </a:rPr>
              <a:t>areas</a:t>
            </a:r>
            <a:r>
              <a:rPr lang="it-IT" sz="1800" dirty="0" smtClean="0">
                <a:solidFill>
                  <a:srgbClr val="000000"/>
                </a:solidFill>
              </a:rPr>
              <a:t> in common. </a:t>
            </a:r>
          </a:p>
          <a:p>
            <a:pPr marL="342900" indent="-342900">
              <a:buAutoNum type="arabicPeriod"/>
            </a:pPr>
            <a:r>
              <a:rPr lang="it-IT" sz="1800" dirty="0" err="1" smtClean="0">
                <a:solidFill>
                  <a:srgbClr val="000000"/>
                </a:solidFill>
              </a:rPr>
              <a:t>Perform</a:t>
            </a:r>
            <a:r>
              <a:rPr lang="it-IT" sz="1800" dirty="0" smtClean="0">
                <a:solidFill>
                  <a:srgbClr val="000000"/>
                </a:solidFill>
              </a:rPr>
              <a:t> </a:t>
            </a:r>
            <a:r>
              <a:rPr lang="it-IT" sz="1800" dirty="0" err="1" smtClean="0">
                <a:solidFill>
                  <a:srgbClr val="000000"/>
                </a:solidFill>
              </a:rPr>
              <a:t>dual</a:t>
            </a:r>
            <a:r>
              <a:rPr lang="it-IT" sz="1800" dirty="0" smtClean="0">
                <a:solidFill>
                  <a:srgbClr val="000000"/>
                </a:solidFill>
              </a:rPr>
              <a:t> mode </a:t>
            </a:r>
            <a:r>
              <a:rPr lang="it-IT" sz="1800" dirty="0" err="1" smtClean="0">
                <a:solidFill>
                  <a:srgbClr val="000000"/>
                </a:solidFill>
              </a:rPr>
              <a:t>photometry</a:t>
            </a:r>
            <a:r>
              <a:rPr lang="it-IT" sz="1800" dirty="0" smtClean="0">
                <a:solidFill>
                  <a:srgbClr val="000000"/>
                </a:solidFill>
              </a:rPr>
              <a:t> in </a:t>
            </a:r>
            <a:r>
              <a:rPr lang="it-IT" sz="1800" dirty="0" err="1" smtClean="0">
                <a:solidFill>
                  <a:srgbClr val="000000"/>
                </a:solidFill>
              </a:rPr>
              <a:t>all</a:t>
            </a:r>
            <a:r>
              <a:rPr lang="it-IT" sz="1800" dirty="0" smtClean="0">
                <a:solidFill>
                  <a:srgbClr val="000000"/>
                </a:solidFill>
              </a:rPr>
              <a:t> HST </a:t>
            </a:r>
            <a:r>
              <a:rPr lang="it-IT" sz="1800" dirty="0" err="1" smtClean="0">
                <a:solidFill>
                  <a:srgbClr val="000000"/>
                </a:solidFill>
              </a:rPr>
              <a:t>bands</a:t>
            </a:r>
            <a:r>
              <a:rPr lang="it-IT" sz="1800" dirty="0" smtClean="0">
                <a:solidFill>
                  <a:srgbClr val="000000"/>
                </a:solidFill>
              </a:rPr>
              <a:t> </a:t>
            </a:r>
            <a:r>
              <a:rPr lang="it-IT" sz="1800" dirty="0" err="1" smtClean="0">
                <a:solidFill>
                  <a:srgbClr val="000000"/>
                </a:solidFill>
              </a:rPr>
              <a:t>available</a:t>
            </a:r>
            <a:endParaRPr lang="it-IT" sz="1800" dirty="0" smtClean="0">
              <a:solidFill>
                <a:srgbClr val="000000"/>
              </a:solidFill>
            </a:endParaRPr>
          </a:p>
          <a:p>
            <a:pPr marL="342900" indent="-342900">
              <a:buAutoNum type="arabicPeriod"/>
            </a:pPr>
            <a:r>
              <a:rPr lang="it-IT" sz="1800" dirty="0" smtClean="0">
                <a:solidFill>
                  <a:srgbClr val="000000"/>
                </a:solidFill>
              </a:rPr>
              <a:t>Use TPHOT to </a:t>
            </a:r>
            <a:r>
              <a:rPr lang="it-IT" sz="1800" dirty="0" err="1" smtClean="0">
                <a:solidFill>
                  <a:srgbClr val="000000"/>
                </a:solidFill>
              </a:rPr>
              <a:t>calculate</a:t>
            </a:r>
            <a:r>
              <a:rPr lang="it-IT" sz="1800" dirty="0" smtClean="0">
                <a:solidFill>
                  <a:srgbClr val="000000"/>
                </a:solidFill>
              </a:rPr>
              <a:t> IRAC </a:t>
            </a:r>
            <a:r>
              <a:rPr lang="it-IT" sz="1800" dirty="0" err="1" smtClean="0">
                <a:solidFill>
                  <a:srgbClr val="000000"/>
                </a:solidFill>
              </a:rPr>
              <a:t>magnitudes</a:t>
            </a:r>
            <a:endParaRPr lang="it-IT" sz="1800" dirty="0" smtClean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it-IT" sz="1800" dirty="0" smtClean="0">
              <a:solidFill>
                <a:srgbClr val="000000"/>
              </a:solidFill>
            </a:endParaRPr>
          </a:p>
          <a:p>
            <a:pPr marL="342900" indent="-342900">
              <a:buAutoNum type="arabicPeriod"/>
            </a:pPr>
            <a:endParaRPr lang="it-IT" sz="1800" dirty="0" smtClean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it-IT" sz="1800" dirty="0" smtClean="0"/>
          </a:p>
        </p:txBody>
      </p:sp>
      <p:pic>
        <p:nvPicPr>
          <p:cNvPr id="4" name="Immagine 3" descr="LogoA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255" y="241145"/>
            <a:ext cx="1613643" cy="967516"/>
          </a:xfrm>
          <a:prstGeom prst="rect">
            <a:avLst/>
          </a:prstGeom>
        </p:spPr>
      </p:pic>
      <p:pic>
        <p:nvPicPr>
          <p:cNvPr id="6" name="Immagine 5" descr="Screen Shot 2015-11-20 at 13.08.17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5549" y="378840"/>
            <a:ext cx="1046002" cy="744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98985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131683"/>
          </a:xfrm>
        </p:spPr>
        <p:txBody>
          <a:bodyPr/>
          <a:lstStyle/>
          <a:p>
            <a:r>
              <a:rPr lang="it-IT" sz="4000" dirty="0" smtClean="0"/>
              <a:t/>
            </a:r>
            <a:br>
              <a:rPr lang="it-IT" sz="4000" dirty="0" smtClean="0"/>
            </a:br>
            <a:endParaRPr lang="it-IT" sz="40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49275" y="1600201"/>
            <a:ext cx="8042276" cy="476439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sz="1800" dirty="0" err="1" smtClean="0">
                <a:solidFill>
                  <a:schemeClr val="tx1"/>
                </a:solidFill>
              </a:rPr>
              <a:t>Comparison</a:t>
            </a:r>
            <a:r>
              <a:rPr lang="it-IT" sz="1800" dirty="0" smtClean="0">
                <a:solidFill>
                  <a:schemeClr val="tx1"/>
                </a:solidFill>
              </a:rPr>
              <a:t> of </a:t>
            </a:r>
            <a:r>
              <a:rPr lang="it-IT" sz="1800" dirty="0" err="1" smtClean="0">
                <a:solidFill>
                  <a:schemeClr val="tx1"/>
                </a:solidFill>
              </a:rPr>
              <a:t>photometry</a:t>
            </a:r>
            <a:r>
              <a:rPr lang="it-IT" sz="1800" dirty="0" smtClean="0">
                <a:solidFill>
                  <a:schemeClr val="tx1"/>
                </a:solidFill>
              </a:rPr>
              <a:t> in </a:t>
            </a:r>
            <a:r>
              <a:rPr lang="it-IT" sz="1800" dirty="0" err="1" smtClean="0">
                <a:solidFill>
                  <a:schemeClr val="tx1"/>
                </a:solidFill>
              </a:rPr>
              <a:t>various</a:t>
            </a:r>
            <a:r>
              <a:rPr lang="it-IT" sz="1800" dirty="0" smtClean="0">
                <a:solidFill>
                  <a:schemeClr val="tx1"/>
                </a:solidFill>
              </a:rPr>
              <a:t> </a:t>
            </a:r>
            <a:r>
              <a:rPr lang="it-IT" sz="1800" dirty="0" err="1" smtClean="0">
                <a:solidFill>
                  <a:schemeClr val="tx1"/>
                </a:solidFill>
              </a:rPr>
              <a:t>bands</a:t>
            </a:r>
            <a:r>
              <a:rPr lang="it-IT" sz="1800" dirty="0" smtClean="0">
                <a:solidFill>
                  <a:schemeClr val="tx1"/>
                </a:solidFill>
              </a:rPr>
              <a:t>.  </a:t>
            </a:r>
            <a:endParaRPr lang="it-IT" sz="1800" dirty="0" smtClean="0"/>
          </a:p>
        </p:txBody>
      </p:sp>
      <p:sp>
        <p:nvSpPr>
          <p:cNvPr id="5" name="CasellaDiTesto 4"/>
          <p:cNvSpPr txBox="1"/>
          <p:nvPr/>
        </p:nvSpPr>
        <p:spPr>
          <a:xfrm>
            <a:off x="4829240" y="2173586"/>
            <a:ext cx="4145427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dirty="0" smtClean="0"/>
          </a:p>
          <a:p>
            <a:r>
              <a:rPr lang="it-IT" dirty="0" err="1" smtClean="0"/>
              <a:t>We</a:t>
            </a:r>
            <a:r>
              <a:rPr lang="it-IT" dirty="0" smtClean="0"/>
              <a:t> </a:t>
            </a:r>
            <a:r>
              <a:rPr lang="it-IT" dirty="0" err="1"/>
              <a:t>detect</a:t>
            </a:r>
            <a:r>
              <a:rPr lang="it-IT" dirty="0"/>
              <a:t> 184 </a:t>
            </a:r>
            <a:r>
              <a:rPr lang="it-IT" dirty="0" err="1" smtClean="0"/>
              <a:t>sources</a:t>
            </a:r>
            <a:r>
              <a:rPr lang="it-IT" dirty="0" smtClean="0"/>
              <a:t> with SN_K&gt;5 and no </a:t>
            </a:r>
            <a:r>
              <a:rPr lang="it-IT" dirty="0" err="1" smtClean="0"/>
              <a:t>Guo</a:t>
            </a:r>
            <a:r>
              <a:rPr lang="it-IT" dirty="0" smtClean="0"/>
              <a:t> </a:t>
            </a:r>
            <a:r>
              <a:rPr lang="it-IT" dirty="0" err="1" smtClean="0"/>
              <a:t>counterpart</a:t>
            </a:r>
            <a:r>
              <a:rPr lang="it-IT" dirty="0" smtClean="0"/>
              <a:t>.</a:t>
            </a:r>
            <a:endParaRPr lang="it-IT" dirty="0"/>
          </a:p>
          <a:p>
            <a:endParaRPr lang="it-IT" dirty="0"/>
          </a:p>
          <a:p>
            <a:r>
              <a:rPr lang="it-IT" dirty="0" smtClean="0"/>
              <a:t>The </a:t>
            </a:r>
            <a:r>
              <a:rPr lang="it-IT" dirty="0" err="1" smtClean="0"/>
              <a:t>mag</a:t>
            </a:r>
            <a:r>
              <a:rPr lang="it-IT" dirty="0" smtClean="0"/>
              <a:t> in </a:t>
            </a:r>
            <a:r>
              <a:rPr lang="it-IT" dirty="0" err="1" smtClean="0"/>
              <a:t>all</a:t>
            </a:r>
            <a:r>
              <a:rPr lang="it-IT" dirty="0" smtClean="0"/>
              <a:t> </a:t>
            </a:r>
            <a:r>
              <a:rPr lang="it-IT" dirty="0" err="1" smtClean="0"/>
              <a:t>other</a:t>
            </a:r>
            <a:r>
              <a:rPr lang="it-IT" dirty="0" smtClean="0"/>
              <a:t> </a:t>
            </a:r>
            <a:r>
              <a:rPr lang="it-IT" dirty="0" err="1" smtClean="0"/>
              <a:t>bands</a:t>
            </a:r>
            <a:r>
              <a:rPr lang="it-IT" dirty="0" smtClean="0"/>
              <a:t> </a:t>
            </a:r>
            <a:r>
              <a:rPr lang="it-IT" dirty="0" err="1" smtClean="0"/>
              <a:t>is</a:t>
            </a:r>
            <a:r>
              <a:rPr lang="it-IT" dirty="0" smtClean="0"/>
              <a:t> the </a:t>
            </a:r>
            <a:r>
              <a:rPr lang="it-IT" dirty="0" err="1" smtClean="0"/>
              <a:t>automag</a:t>
            </a:r>
            <a:r>
              <a:rPr lang="it-IT" dirty="0" smtClean="0"/>
              <a:t> </a:t>
            </a:r>
            <a:r>
              <a:rPr lang="it-IT" dirty="0" err="1" smtClean="0"/>
              <a:t>computed</a:t>
            </a:r>
            <a:r>
              <a:rPr lang="it-IT" dirty="0" smtClean="0"/>
              <a:t> </a:t>
            </a:r>
            <a:r>
              <a:rPr lang="it-IT" dirty="0" err="1" smtClean="0"/>
              <a:t>at</a:t>
            </a:r>
            <a:r>
              <a:rPr lang="it-IT" dirty="0" smtClean="0"/>
              <a:t> the position of the K </a:t>
            </a:r>
            <a:r>
              <a:rPr lang="it-IT" dirty="0" err="1" smtClean="0"/>
              <a:t>detection</a:t>
            </a:r>
            <a:r>
              <a:rPr lang="it-IT" dirty="0" smtClean="0"/>
              <a:t>. </a:t>
            </a:r>
          </a:p>
          <a:p>
            <a:endParaRPr lang="it-IT" dirty="0"/>
          </a:p>
          <a:p>
            <a:r>
              <a:rPr lang="it-IT" dirty="0" err="1" smtClean="0"/>
              <a:t>When</a:t>
            </a:r>
            <a:r>
              <a:rPr lang="it-IT" dirty="0" smtClean="0"/>
              <a:t> the source </a:t>
            </a:r>
            <a:r>
              <a:rPr lang="it-IT" dirty="0" err="1" smtClean="0"/>
              <a:t>has</a:t>
            </a:r>
            <a:r>
              <a:rPr lang="it-IT" dirty="0" smtClean="0"/>
              <a:t> and </a:t>
            </a:r>
            <a:r>
              <a:rPr lang="it-IT" dirty="0" err="1" smtClean="0"/>
              <a:t>isoarea</a:t>
            </a:r>
            <a:r>
              <a:rPr lang="it-IT" dirty="0" smtClean="0"/>
              <a:t> &lt;</a:t>
            </a:r>
            <a:r>
              <a:rPr lang="it-IT" dirty="0"/>
              <a:t>60pix </a:t>
            </a:r>
            <a:r>
              <a:rPr lang="it-IT" dirty="0" smtClean="0"/>
              <a:t>an </a:t>
            </a:r>
            <a:r>
              <a:rPr lang="it-IT" dirty="0" err="1" smtClean="0"/>
              <a:t>additional</a:t>
            </a:r>
            <a:r>
              <a:rPr lang="it-IT" dirty="0" smtClean="0"/>
              <a:t> </a:t>
            </a:r>
            <a:r>
              <a:rPr lang="it-IT" dirty="0" err="1" smtClean="0"/>
              <a:t>term</a:t>
            </a:r>
            <a:r>
              <a:rPr lang="it-IT" dirty="0" smtClean="0"/>
              <a:t> </a:t>
            </a:r>
            <a:r>
              <a:rPr lang="it-IT" dirty="0" err="1" smtClean="0"/>
              <a:t>is</a:t>
            </a:r>
            <a:r>
              <a:rPr lang="it-IT" dirty="0" smtClean="0"/>
              <a:t> </a:t>
            </a:r>
            <a:r>
              <a:rPr lang="it-IT" dirty="0" err="1" smtClean="0"/>
              <a:t>applied</a:t>
            </a:r>
            <a:r>
              <a:rPr lang="it-IT" dirty="0" smtClean="0"/>
              <a:t> to compensate for </a:t>
            </a:r>
            <a:r>
              <a:rPr lang="it-IT" dirty="0" err="1" smtClean="0"/>
              <a:t>flux</a:t>
            </a:r>
            <a:r>
              <a:rPr lang="it-IT" dirty="0" smtClean="0"/>
              <a:t> </a:t>
            </a:r>
            <a:r>
              <a:rPr lang="it-IT" dirty="0" err="1" smtClean="0"/>
              <a:t>losses</a:t>
            </a:r>
            <a:r>
              <a:rPr lang="it-IT" dirty="0" smtClean="0"/>
              <a:t> in the </a:t>
            </a:r>
            <a:r>
              <a:rPr lang="it-IT" dirty="0" err="1" smtClean="0"/>
              <a:t>faint</a:t>
            </a:r>
            <a:r>
              <a:rPr lang="it-IT" dirty="0" smtClean="0"/>
              <a:t> </a:t>
            </a:r>
            <a:r>
              <a:rPr lang="it-IT" dirty="0" err="1" smtClean="0"/>
              <a:t>sources</a:t>
            </a:r>
            <a:r>
              <a:rPr lang="it-IT" dirty="0" smtClean="0"/>
              <a:t>. </a:t>
            </a:r>
          </a:p>
          <a:p>
            <a:endParaRPr lang="it-IT" dirty="0" smtClean="0"/>
          </a:p>
          <a:p>
            <a:endParaRPr lang="it-IT" dirty="0" smtClean="0"/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484" y="2173586"/>
            <a:ext cx="4360613" cy="4038598"/>
          </a:xfrm>
          <a:prstGeom prst="rect">
            <a:avLst/>
          </a:prstGeom>
        </p:spPr>
      </p:pic>
      <p:pic>
        <p:nvPicPr>
          <p:cNvPr id="9" name="Immagine 8" descr="LogoAD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255" y="271743"/>
            <a:ext cx="1613643" cy="967516"/>
          </a:xfrm>
          <a:prstGeom prst="rect">
            <a:avLst/>
          </a:prstGeom>
        </p:spPr>
      </p:pic>
      <p:pic>
        <p:nvPicPr>
          <p:cNvPr id="10" name="Immagine 9" descr="Screen Shot 2015-11-20 at 13.08.17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5549" y="378840"/>
            <a:ext cx="1046002" cy="744271"/>
          </a:xfrm>
          <a:prstGeom prst="rect">
            <a:avLst/>
          </a:prstGeom>
        </p:spPr>
      </p:pic>
      <p:sp>
        <p:nvSpPr>
          <p:cNvPr id="11" name="Titolo 1"/>
          <p:cNvSpPr txBox="1">
            <a:spLocks/>
          </p:cNvSpPr>
          <p:nvPr/>
        </p:nvSpPr>
        <p:spPr>
          <a:xfrm>
            <a:off x="549275" y="107576"/>
            <a:ext cx="8042276" cy="866091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4000" smtClean="0"/>
              <a:t>K-selected sources</a:t>
            </a:r>
            <a:endParaRPr lang="it-IT" sz="4000" dirty="0"/>
          </a:p>
        </p:txBody>
      </p:sp>
    </p:spTree>
    <p:extLst>
      <p:ext uri="{BB962C8B-B14F-4D97-AF65-F5344CB8AC3E}">
        <p14:creationId xmlns:p14="http://schemas.microsoft.com/office/powerpoint/2010/main" val="22317026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49275" y="1361655"/>
            <a:ext cx="8042276" cy="520183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sz="18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Run</a:t>
            </a:r>
            <a:r>
              <a:rPr lang="it-IT" sz="1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TPHOT on </a:t>
            </a:r>
            <a:r>
              <a:rPr lang="it-IT" sz="18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Kband</a:t>
            </a:r>
            <a:r>
              <a:rPr lang="it-IT" sz="1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it-IT" sz="18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residual</a:t>
            </a:r>
            <a:r>
              <a:rPr lang="it-IT" sz="1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image: </a:t>
            </a:r>
          </a:p>
          <a:p>
            <a:pPr marL="0" indent="0">
              <a:buNone/>
            </a:pPr>
            <a:endParaRPr lang="it-IT" sz="18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0" indent="0">
              <a:buNone/>
            </a:pPr>
            <a:endParaRPr lang="it-IT" sz="1800" b="1" dirty="0"/>
          </a:p>
          <a:p>
            <a:pPr marL="0" indent="0">
              <a:buNone/>
            </a:pPr>
            <a:endParaRPr lang="it-IT" sz="1800" b="1" dirty="0" smtClean="0"/>
          </a:p>
          <a:p>
            <a:pPr marL="0" indent="0">
              <a:buNone/>
            </a:pPr>
            <a:endParaRPr lang="it-IT" sz="1800" b="1" dirty="0"/>
          </a:p>
          <a:p>
            <a:pPr marL="0" indent="0">
              <a:buNone/>
            </a:pPr>
            <a:endParaRPr lang="it-IT" sz="18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it-IT" sz="1800" dirty="0" smtClean="0">
              <a:solidFill>
                <a:schemeClr val="tx1"/>
              </a:solidFill>
            </a:endParaRP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171" y="2056685"/>
            <a:ext cx="4193900" cy="4152294"/>
          </a:xfrm>
          <a:prstGeom prst="rect">
            <a:avLst/>
          </a:prstGeom>
        </p:spPr>
      </p:pic>
      <p:sp>
        <p:nvSpPr>
          <p:cNvPr id="7" name="CasellaDiTesto 6"/>
          <p:cNvSpPr txBox="1"/>
          <p:nvPr/>
        </p:nvSpPr>
        <p:spPr>
          <a:xfrm>
            <a:off x="4972685" y="2056685"/>
            <a:ext cx="394754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err="1" smtClean="0"/>
              <a:t>Used</a:t>
            </a:r>
            <a:r>
              <a:rPr lang="it-IT" dirty="0" smtClean="0"/>
              <a:t> HST H-band image, the </a:t>
            </a:r>
            <a:r>
              <a:rPr lang="it-IT" dirty="0" err="1" smtClean="0"/>
              <a:t>Guo</a:t>
            </a:r>
            <a:r>
              <a:rPr lang="it-IT" dirty="0" smtClean="0"/>
              <a:t> </a:t>
            </a:r>
            <a:r>
              <a:rPr lang="it-IT" dirty="0" err="1" smtClean="0"/>
              <a:t>catalog</a:t>
            </a:r>
            <a:r>
              <a:rPr lang="it-IT" dirty="0" smtClean="0"/>
              <a:t> and </a:t>
            </a:r>
            <a:r>
              <a:rPr lang="it-IT" dirty="0" err="1" smtClean="0"/>
              <a:t>segmentation</a:t>
            </a:r>
            <a:r>
              <a:rPr lang="it-IT" dirty="0" smtClean="0"/>
              <a:t> </a:t>
            </a:r>
            <a:r>
              <a:rPr lang="it-IT" dirty="0" err="1" smtClean="0"/>
              <a:t>as</a:t>
            </a:r>
            <a:r>
              <a:rPr lang="it-IT" dirty="0" smtClean="0"/>
              <a:t> input to </a:t>
            </a:r>
            <a:r>
              <a:rPr lang="it-IT" dirty="0" err="1" smtClean="0"/>
              <a:t>subtract</a:t>
            </a:r>
            <a:r>
              <a:rPr lang="it-IT" dirty="0" smtClean="0"/>
              <a:t> </a:t>
            </a:r>
            <a:r>
              <a:rPr lang="it-IT" dirty="0" err="1" smtClean="0"/>
              <a:t>all</a:t>
            </a:r>
            <a:r>
              <a:rPr lang="it-IT" dirty="0" smtClean="0"/>
              <a:t> </a:t>
            </a:r>
            <a:r>
              <a:rPr lang="it-IT" dirty="0" err="1" smtClean="0"/>
              <a:t>sources</a:t>
            </a:r>
            <a:r>
              <a:rPr lang="it-IT" dirty="0" smtClean="0"/>
              <a:t> from the K-band image with TPHOT. </a:t>
            </a:r>
          </a:p>
          <a:p>
            <a:endParaRPr lang="it-IT" dirty="0"/>
          </a:p>
          <a:p>
            <a:r>
              <a:rPr lang="it-IT" dirty="0" err="1" smtClean="0"/>
              <a:t>After</a:t>
            </a:r>
            <a:r>
              <a:rPr lang="it-IT" dirty="0" smtClean="0"/>
              <a:t> </a:t>
            </a:r>
            <a:r>
              <a:rPr lang="it-IT" dirty="0" err="1" smtClean="0"/>
              <a:t>SExtractor</a:t>
            </a:r>
            <a:r>
              <a:rPr lang="it-IT" dirty="0" smtClean="0"/>
              <a:t> on the </a:t>
            </a:r>
            <a:r>
              <a:rPr lang="it-IT" dirty="0" err="1" smtClean="0"/>
              <a:t>residuals</a:t>
            </a:r>
            <a:r>
              <a:rPr lang="it-IT" dirty="0" smtClean="0"/>
              <a:t> image </a:t>
            </a:r>
            <a:r>
              <a:rPr lang="it-IT" dirty="0" err="1" smtClean="0"/>
              <a:t>we</a:t>
            </a:r>
            <a:r>
              <a:rPr lang="it-IT" dirty="0" smtClean="0"/>
              <a:t> </a:t>
            </a:r>
            <a:r>
              <a:rPr lang="it-IT" dirty="0" err="1" smtClean="0"/>
              <a:t>find</a:t>
            </a:r>
            <a:r>
              <a:rPr lang="it-IT" dirty="0" smtClean="0"/>
              <a:t> 267 </a:t>
            </a:r>
            <a:r>
              <a:rPr lang="it-IT" dirty="0" err="1" smtClean="0"/>
              <a:t>sources</a:t>
            </a:r>
            <a:r>
              <a:rPr lang="it-IT" dirty="0" smtClean="0"/>
              <a:t> of </a:t>
            </a:r>
            <a:r>
              <a:rPr lang="it-IT" dirty="0" err="1" smtClean="0"/>
              <a:t>which</a:t>
            </a:r>
            <a:r>
              <a:rPr lang="it-IT" dirty="0" smtClean="0"/>
              <a:t> </a:t>
            </a:r>
            <a:r>
              <a:rPr lang="it-IT" dirty="0" err="1" smtClean="0"/>
              <a:t>only</a:t>
            </a:r>
            <a:r>
              <a:rPr lang="it-IT" dirty="0" smtClean="0"/>
              <a:t> 170 with SN_K&gt;5. </a:t>
            </a:r>
          </a:p>
          <a:p>
            <a:endParaRPr lang="it-IT" dirty="0"/>
          </a:p>
          <a:p>
            <a:r>
              <a:rPr lang="it-IT" dirty="0" smtClean="0"/>
              <a:t>80 of </a:t>
            </a:r>
            <a:r>
              <a:rPr lang="it-IT" dirty="0" err="1" smtClean="0"/>
              <a:t>these</a:t>
            </a:r>
            <a:r>
              <a:rPr lang="it-IT" dirty="0" smtClean="0"/>
              <a:t> </a:t>
            </a:r>
            <a:r>
              <a:rPr lang="it-IT" dirty="0" err="1" smtClean="0"/>
              <a:t>sources</a:t>
            </a:r>
            <a:r>
              <a:rPr lang="it-IT" dirty="0" smtClean="0"/>
              <a:t> are in common with the </a:t>
            </a:r>
            <a:r>
              <a:rPr lang="it-IT" dirty="0" err="1" smtClean="0"/>
              <a:t>catalog</a:t>
            </a:r>
            <a:r>
              <a:rPr lang="it-IT" dirty="0" smtClean="0"/>
              <a:t> of K-</a:t>
            </a:r>
            <a:r>
              <a:rPr lang="it-IT" dirty="0" err="1" smtClean="0"/>
              <a:t>detected</a:t>
            </a:r>
            <a:r>
              <a:rPr lang="it-IT" dirty="0" smtClean="0"/>
              <a:t>. </a:t>
            </a:r>
            <a:endParaRPr lang="it-IT" dirty="0"/>
          </a:p>
        </p:txBody>
      </p:sp>
      <p:pic>
        <p:nvPicPr>
          <p:cNvPr id="6" name="Immagine 5" descr="LogoAD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255" y="271743"/>
            <a:ext cx="1613643" cy="967516"/>
          </a:xfrm>
          <a:prstGeom prst="rect">
            <a:avLst/>
          </a:prstGeom>
        </p:spPr>
      </p:pic>
      <p:pic>
        <p:nvPicPr>
          <p:cNvPr id="8" name="Immagine 7" descr="Screen Shot 2015-11-20 at 13.08.17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5549" y="378840"/>
            <a:ext cx="1046002" cy="744271"/>
          </a:xfrm>
          <a:prstGeom prst="rect">
            <a:avLst/>
          </a:prstGeom>
        </p:spPr>
      </p:pic>
      <p:sp>
        <p:nvSpPr>
          <p:cNvPr id="9" name="Titolo 1"/>
          <p:cNvSpPr txBox="1">
            <a:spLocks/>
          </p:cNvSpPr>
          <p:nvPr/>
        </p:nvSpPr>
        <p:spPr>
          <a:xfrm>
            <a:off x="549275" y="107576"/>
            <a:ext cx="8042276" cy="866091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4000" smtClean="0"/>
              <a:t>K-selected sources</a:t>
            </a:r>
            <a:endParaRPr lang="it-IT" sz="4000" dirty="0"/>
          </a:p>
        </p:txBody>
      </p:sp>
    </p:spTree>
    <p:extLst>
      <p:ext uri="{BB962C8B-B14F-4D97-AF65-F5344CB8AC3E}">
        <p14:creationId xmlns:p14="http://schemas.microsoft.com/office/powerpoint/2010/main" val="3873320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/>
          <p:cNvSpPr txBox="1"/>
          <p:nvPr/>
        </p:nvSpPr>
        <p:spPr>
          <a:xfrm>
            <a:off x="866849" y="1634181"/>
            <a:ext cx="7636527" cy="4524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err="1" smtClean="0"/>
              <a:t>Thus</a:t>
            </a:r>
            <a:r>
              <a:rPr lang="it-IT" dirty="0" smtClean="0"/>
              <a:t> </a:t>
            </a:r>
            <a:r>
              <a:rPr lang="it-IT" dirty="0" err="1" smtClean="0"/>
              <a:t>we</a:t>
            </a:r>
            <a:r>
              <a:rPr lang="it-IT" dirty="0" smtClean="0"/>
              <a:t> </a:t>
            </a:r>
            <a:r>
              <a:rPr lang="it-IT" dirty="0" err="1" smtClean="0"/>
              <a:t>have</a:t>
            </a:r>
            <a:r>
              <a:rPr lang="it-IT" dirty="0" smtClean="0"/>
              <a:t> a </a:t>
            </a:r>
            <a:r>
              <a:rPr lang="it-IT" dirty="0" err="1" smtClean="0"/>
              <a:t>total</a:t>
            </a:r>
            <a:r>
              <a:rPr lang="it-IT" dirty="0" smtClean="0"/>
              <a:t> of 272 K-</a:t>
            </a:r>
            <a:r>
              <a:rPr lang="it-IT" dirty="0" err="1" smtClean="0"/>
              <a:t>selected</a:t>
            </a:r>
            <a:r>
              <a:rPr lang="it-IT" dirty="0" smtClean="0"/>
              <a:t> source </a:t>
            </a:r>
            <a:r>
              <a:rPr lang="it-IT" dirty="0" err="1" smtClean="0"/>
              <a:t>that</a:t>
            </a:r>
            <a:r>
              <a:rPr lang="it-IT" dirty="0" smtClean="0"/>
              <a:t> </a:t>
            </a:r>
            <a:r>
              <a:rPr lang="it-IT" dirty="0" err="1" smtClean="0"/>
              <a:t>we</a:t>
            </a:r>
            <a:r>
              <a:rPr lang="it-IT" dirty="0" smtClean="0"/>
              <a:t> </a:t>
            </a:r>
            <a:r>
              <a:rPr lang="it-IT" dirty="0" err="1" smtClean="0"/>
              <a:t>visually</a:t>
            </a:r>
            <a:r>
              <a:rPr lang="it-IT" dirty="0" smtClean="0"/>
              <a:t> </a:t>
            </a:r>
            <a:r>
              <a:rPr lang="it-IT" dirty="0" err="1" smtClean="0"/>
              <a:t>inspect</a:t>
            </a:r>
            <a:r>
              <a:rPr lang="it-IT" dirty="0" smtClean="0"/>
              <a:t> and </a:t>
            </a:r>
            <a:r>
              <a:rPr lang="it-IT" dirty="0" err="1" smtClean="0"/>
              <a:t>flag</a:t>
            </a:r>
            <a:r>
              <a:rPr lang="it-IT" dirty="0" smtClean="0"/>
              <a:t> in </a:t>
            </a:r>
            <a:r>
              <a:rPr lang="it-IT" dirty="0"/>
              <a:t>4</a:t>
            </a:r>
            <a:r>
              <a:rPr lang="it-IT" dirty="0" smtClean="0"/>
              <a:t> </a:t>
            </a:r>
            <a:r>
              <a:rPr lang="it-IT" dirty="0" err="1" smtClean="0"/>
              <a:t>categories</a:t>
            </a:r>
            <a:r>
              <a:rPr lang="it-IT" dirty="0" smtClean="0"/>
              <a:t>: </a:t>
            </a:r>
          </a:p>
          <a:p>
            <a:endParaRPr lang="it-IT" dirty="0" smtClean="0"/>
          </a:p>
          <a:p>
            <a:r>
              <a:rPr lang="it-IT" dirty="0" smtClean="0"/>
              <a:t>C1: </a:t>
            </a:r>
            <a:r>
              <a:rPr lang="it-IT" dirty="0" err="1" smtClean="0"/>
              <a:t>Detected</a:t>
            </a:r>
            <a:r>
              <a:rPr lang="it-IT" dirty="0" smtClean="0"/>
              <a:t> in more </a:t>
            </a:r>
            <a:r>
              <a:rPr lang="it-IT" dirty="0" err="1" smtClean="0"/>
              <a:t>bands</a:t>
            </a:r>
            <a:endParaRPr lang="it-IT" dirty="0" smtClean="0"/>
          </a:p>
          <a:p>
            <a:r>
              <a:rPr lang="it-IT" dirty="0" smtClean="0"/>
              <a:t>C2: </a:t>
            </a:r>
            <a:r>
              <a:rPr lang="it-IT" dirty="0" err="1" smtClean="0"/>
              <a:t>Detected</a:t>
            </a:r>
            <a:r>
              <a:rPr lang="it-IT" dirty="0" smtClean="0"/>
              <a:t> </a:t>
            </a:r>
            <a:r>
              <a:rPr lang="it-IT" dirty="0" err="1" smtClean="0"/>
              <a:t>only</a:t>
            </a:r>
            <a:r>
              <a:rPr lang="it-IT" dirty="0" smtClean="0"/>
              <a:t> in K</a:t>
            </a:r>
          </a:p>
          <a:p>
            <a:r>
              <a:rPr lang="it-IT" dirty="0" smtClean="0"/>
              <a:t>C3: </a:t>
            </a:r>
            <a:r>
              <a:rPr lang="it-IT" dirty="0" err="1" smtClean="0"/>
              <a:t>Tentative</a:t>
            </a:r>
            <a:r>
              <a:rPr lang="it-IT" dirty="0" smtClean="0"/>
              <a:t> </a:t>
            </a:r>
            <a:r>
              <a:rPr lang="it-IT" dirty="0" err="1" smtClean="0"/>
              <a:t>detection</a:t>
            </a:r>
            <a:r>
              <a:rPr lang="it-IT" dirty="0" smtClean="0"/>
              <a:t> in K (</a:t>
            </a:r>
            <a:r>
              <a:rPr lang="it-IT" dirty="0" err="1" smtClean="0"/>
              <a:t>faint</a:t>
            </a:r>
            <a:r>
              <a:rPr lang="it-IT" dirty="0" smtClean="0"/>
              <a:t>)</a:t>
            </a:r>
          </a:p>
          <a:p>
            <a:r>
              <a:rPr lang="it-IT" dirty="0" smtClean="0"/>
              <a:t>C4: </a:t>
            </a:r>
            <a:r>
              <a:rPr lang="it-IT" dirty="0" err="1" smtClean="0"/>
              <a:t>Errors</a:t>
            </a:r>
            <a:endParaRPr lang="it-IT" dirty="0" smtClean="0"/>
          </a:p>
          <a:p>
            <a:pPr marL="285750" indent="-285750">
              <a:buFont typeface="Arial"/>
              <a:buChar char="•"/>
            </a:pPr>
            <a:endParaRPr lang="it-IT" dirty="0" smtClean="0"/>
          </a:p>
          <a:p>
            <a:r>
              <a:rPr lang="it-IT" dirty="0" err="1" smtClean="0"/>
              <a:t>We</a:t>
            </a:r>
            <a:r>
              <a:rPr lang="it-IT" dirty="0" smtClean="0"/>
              <a:t> </a:t>
            </a:r>
            <a:r>
              <a:rPr lang="it-IT" dirty="0" err="1" smtClean="0"/>
              <a:t>consider</a:t>
            </a:r>
            <a:r>
              <a:rPr lang="it-IT" dirty="0" smtClean="0"/>
              <a:t> </a:t>
            </a:r>
            <a:r>
              <a:rPr lang="it-IT" dirty="0" err="1" smtClean="0"/>
              <a:t>as</a:t>
            </a:r>
            <a:r>
              <a:rPr lang="it-IT" dirty="0" smtClean="0"/>
              <a:t> </a:t>
            </a:r>
            <a:r>
              <a:rPr lang="it-IT" dirty="0" err="1" smtClean="0"/>
              <a:t>valid</a:t>
            </a:r>
            <a:r>
              <a:rPr lang="it-IT" dirty="0" smtClean="0"/>
              <a:t> </a:t>
            </a:r>
            <a:r>
              <a:rPr lang="it-IT" dirty="0" err="1" smtClean="0"/>
              <a:t>candidates</a:t>
            </a:r>
            <a:r>
              <a:rPr lang="it-IT" dirty="0" smtClean="0"/>
              <a:t> </a:t>
            </a:r>
            <a:r>
              <a:rPr lang="it-IT" dirty="0" err="1" smtClean="0"/>
              <a:t>sources</a:t>
            </a:r>
            <a:r>
              <a:rPr lang="it-IT" dirty="0" smtClean="0"/>
              <a:t> in C1/2/3 and </a:t>
            </a:r>
            <a:r>
              <a:rPr lang="it-IT" dirty="0" err="1" smtClean="0"/>
              <a:t>have</a:t>
            </a:r>
            <a:r>
              <a:rPr lang="it-IT" dirty="0" smtClean="0"/>
              <a:t>: </a:t>
            </a:r>
          </a:p>
          <a:p>
            <a:endParaRPr lang="it-IT" dirty="0"/>
          </a:p>
          <a:p>
            <a:pPr marL="285750" indent="-285750">
              <a:buFont typeface="Arial"/>
              <a:buChar char="•"/>
            </a:pPr>
            <a:r>
              <a:rPr lang="it-IT" dirty="0" smtClean="0"/>
              <a:t>78 </a:t>
            </a:r>
            <a:r>
              <a:rPr lang="it-IT" dirty="0" err="1" smtClean="0"/>
              <a:t>Kdet</a:t>
            </a:r>
            <a:r>
              <a:rPr lang="it-IT" dirty="0" smtClean="0"/>
              <a:t> –ONLY </a:t>
            </a:r>
            <a:r>
              <a:rPr lang="it-IT" dirty="0" err="1" smtClean="0"/>
              <a:t>valid</a:t>
            </a:r>
            <a:r>
              <a:rPr lang="it-IT" dirty="0" smtClean="0"/>
              <a:t> </a:t>
            </a:r>
            <a:r>
              <a:rPr lang="it-IT" dirty="0" err="1" smtClean="0"/>
              <a:t>candidates</a:t>
            </a:r>
            <a:r>
              <a:rPr lang="it-IT" dirty="0" smtClean="0"/>
              <a:t> (C1:61/C2:6/C3:11)</a:t>
            </a:r>
          </a:p>
          <a:p>
            <a:pPr marL="285750" indent="-285750">
              <a:buFont typeface="Arial"/>
              <a:buChar char="•"/>
            </a:pPr>
            <a:r>
              <a:rPr lang="it-IT" dirty="0" smtClean="0"/>
              <a:t>80 </a:t>
            </a:r>
            <a:r>
              <a:rPr lang="it-IT" dirty="0" err="1" smtClean="0"/>
              <a:t>Kdet+Kres</a:t>
            </a:r>
            <a:r>
              <a:rPr lang="it-IT" dirty="0" smtClean="0"/>
              <a:t> </a:t>
            </a:r>
            <a:r>
              <a:rPr lang="it-IT" dirty="0" err="1" smtClean="0"/>
              <a:t>valid</a:t>
            </a:r>
            <a:r>
              <a:rPr lang="it-IT" dirty="0" smtClean="0"/>
              <a:t> </a:t>
            </a:r>
            <a:r>
              <a:rPr lang="it-IT" dirty="0" err="1" smtClean="0"/>
              <a:t>candidates</a:t>
            </a:r>
            <a:r>
              <a:rPr lang="it-IT" dirty="0" smtClean="0"/>
              <a:t>  (C1:77/C2:3/C3:0)</a:t>
            </a:r>
          </a:p>
          <a:p>
            <a:pPr marL="285750" indent="-285750">
              <a:buFont typeface="Arial"/>
              <a:buChar char="•"/>
            </a:pPr>
            <a:r>
              <a:rPr lang="it-IT" dirty="0" smtClean="0"/>
              <a:t>38 </a:t>
            </a:r>
            <a:r>
              <a:rPr lang="it-IT" dirty="0" err="1" smtClean="0"/>
              <a:t>Kres</a:t>
            </a:r>
            <a:r>
              <a:rPr lang="it-IT" dirty="0" smtClean="0"/>
              <a:t>-ONLY </a:t>
            </a:r>
            <a:r>
              <a:rPr lang="it-IT" dirty="0" err="1" smtClean="0"/>
              <a:t>candidates</a:t>
            </a:r>
            <a:r>
              <a:rPr lang="it-IT" dirty="0" smtClean="0"/>
              <a:t>  (C1:36/C2:2/C3:0)</a:t>
            </a:r>
          </a:p>
          <a:p>
            <a:endParaRPr lang="it-IT" dirty="0"/>
          </a:p>
          <a:p>
            <a:r>
              <a:rPr lang="it-IT" dirty="0" smtClean="0"/>
              <a:t>Total: </a:t>
            </a:r>
            <a:r>
              <a:rPr lang="it-IT" b="1" dirty="0" smtClean="0"/>
              <a:t>196 K </a:t>
            </a:r>
            <a:r>
              <a:rPr lang="it-IT" b="1" dirty="0" err="1" smtClean="0"/>
              <a:t>selected</a:t>
            </a:r>
            <a:r>
              <a:rPr lang="it-IT" b="1" dirty="0" smtClean="0"/>
              <a:t> </a:t>
            </a:r>
            <a:r>
              <a:rPr lang="it-IT" b="1" dirty="0" err="1" smtClean="0"/>
              <a:t>candidates</a:t>
            </a:r>
            <a:r>
              <a:rPr lang="it-IT" b="1" dirty="0" smtClean="0"/>
              <a:t> </a:t>
            </a:r>
            <a:r>
              <a:rPr lang="it-IT" dirty="0" smtClean="0"/>
              <a:t>(C1:174/C2:11/C3:11) </a:t>
            </a:r>
          </a:p>
          <a:p>
            <a:r>
              <a:rPr lang="it-IT" dirty="0" err="1" smtClean="0"/>
              <a:t>We</a:t>
            </a:r>
            <a:r>
              <a:rPr lang="it-IT" dirty="0" smtClean="0"/>
              <a:t> </a:t>
            </a:r>
            <a:r>
              <a:rPr lang="it-IT" dirty="0" err="1" smtClean="0"/>
              <a:t>also</a:t>
            </a:r>
            <a:r>
              <a:rPr lang="it-IT" dirty="0" smtClean="0"/>
              <a:t> include the </a:t>
            </a:r>
            <a:r>
              <a:rPr lang="it-IT" b="1" dirty="0" smtClean="0"/>
              <a:t>5 Tao-</a:t>
            </a:r>
            <a:r>
              <a:rPr lang="it-IT" b="1" dirty="0" err="1" smtClean="0"/>
              <a:t>candidates</a:t>
            </a:r>
            <a:r>
              <a:rPr lang="it-IT" b="1" dirty="0" smtClean="0"/>
              <a:t> </a:t>
            </a:r>
            <a:r>
              <a:rPr lang="it-IT" dirty="0" smtClean="0"/>
              <a:t>for a </a:t>
            </a:r>
            <a:r>
              <a:rPr lang="it-IT" dirty="0" err="1" smtClean="0"/>
              <a:t>total</a:t>
            </a:r>
            <a:r>
              <a:rPr lang="it-IT" dirty="0" smtClean="0"/>
              <a:t> of </a:t>
            </a:r>
            <a:r>
              <a:rPr lang="it-IT" b="1" dirty="0" smtClean="0">
                <a:solidFill>
                  <a:srgbClr val="FF0000"/>
                </a:solidFill>
              </a:rPr>
              <a:t>201 H-</a:t>
            </a:r>
            <a:r>
              <a:rPr lang="it-IT" b="1" dirty="0" err="1" smtClean="0">
                <a:solidFill>
                  <a:srgbClr val="FF0000"/>
                </a:solidFill>
              </a:rPr>
              <a:t>dropouts</a:t>
            </a:r>
            <a:endParaRPr lang="it-IT" b="1" dirty="0">
              <a:solidFill>
                <a:srgbClr val="FF0000"/>
              </a:solidFill>
            </a:endParaRPr>
          </a:p>
        </p:txBody>
      </p:sp>
      <p:pic>
        <p:nvPicPr>
          <p:cNvPr id="6" name="Immagine 5" descr="LogoA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255" y="271743"/>
            <a:ext cx="1613643" cy="967516"/>
          </a:xfrm>
          <a:prstGeom prst="rect">
            <a:avLst/>
          </a:prstGeom>
        </p:spPr>
      </p:pic>
      <p:pic>
        <p:nvPicPr>
          <p:cNvPr id="7" name="Immagine 6" descr="Screen Shot 2015-11-20 at 13.08.17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5549" y="378840"/>
            <a:ext cx="1046002" cy="744271"/>
          </a:xfrm>
          <a:prstGeom prst="rect">
            <a:avLst/>
          </a:prstGeom>
        </p:spPr>
      </p:pic>
      <p:sp>
        <p:nvSpPr>
          <p:cNvPr id="9" name="Titolo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866091"/>
          </a:xfrm>
        </p:spPr>
        <p:txBody>
          <a:bodyPr/>
          <a:lstStyle/>
          <a:p>
            <a:r>
              <a:rPr lang="it-IT" sz="4000" dirty="0" smtClean="0"/>
              <a:t>K-</a:t>
            </a:r>
            <a:r>
              <a:rPr lang="it-IT" sz="4000" dirty="0" err="1" smtClean="0"/>
              <a:t>selected</a:t>
            </a:r>
            <a:r>
              <a:rPr lang="it-IT" sz="4000" dirty="0" smtClean="0"/>
              <a:t> </a:t>
            </a:r>
            <a:r>
              <a:rPr lang="it-IT" sz="4000" dirty="0" err="1" smtClean="0"/>
              <a:t>sources</a:t>
            </a:r>
            <a:endParaRPr lang="it-IT" sz="4000" dirty="0"/>
          </a:p>
        </p:txBody>
      </p:sp>
    </p:spTree>
    <p:extLst>
      <p:ext uri="{BB962C8B-B14F-4D97-AF65-F5344CB8AC3E}">
        <p14:creationId xmlns:p14="http://schemas.microsoft.com/office/powerpoint/2010/main" val="15059340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 descr="LogoA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255" y="271743"/>
            <a:ext cx="1613643" cy="967516"/>
          </a:xfrm>
          <a:prstGeom prst="rect">
            <a:avLst/>
          </a:prstGeom>
        </p:spPr>
      </p:pic>
      <p:pic>
        <p:nvPicPr>
          <p:cNvPr id="6" name="Immagine 5" descr="Screen Shot 2015-11-20 at 13.08.17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5549" y="378840"/>
            <a:ext cx="1046002" cy="744271"/>
          </a:xfrm>
          <a:prstGeom prst="rect">
            <a:avLst/>
          </a:prstGeom>
        </p:spPr>
      </p:pic>
      <p:pic>
        <p:nvPicPr>
          <p:cNvPr id="9" name="Immagine 8" descr="Screen Shot 2015-11-20 at 14.55.59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607" y="1239259"/>
            <a:ext cx="5109281" cy="5141314"/>
          </a:xfrm>
          <a:prstGeom prst="rect">
            <a:avLst/>
          </a:prstGeom>
        </p:spPr>
      </p:pic>
      <p:sp>
        <p:nvSpPr>
          <p:cNvPr id="10" name="Rettangolo 9"/>
          <p:cNvSpPr/>
          <p:nvPr/>
        </p:nvSpPr>
        <p:spPr>
          <a:xfrm>
            <a:off x="6254653" y="2678188"/>
            <a:ext cx="2581791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err="1" smtClean="0">
                <a:solidFill>
                  <a:srgbClr val="FF0000"/>
                </a:solidFill>
              </a:rPr>
              <a:t>Red</a:t>
            </a:r>
            <a:r>
              <a:rPr lang="it-IT" dirty="0" smtClean="0">
                <a:solidFill>
                  <a:srgbClr val="FF0000"/>
                </a:solidFill>
              </a:rPr>
              <a:t>: SN_H&lt;1</a:t>
            </a:r>
          </a:p>
          <a:p>
            <a:r>
              <a:rPr lang="it-IT" dirty="0" smtClean="0">
                <a:solidFill>
                  <a:srgbClr val="008000"/>
                </a:solidFill>
              </a:rPr>
              <a:t>Green: 1&lt;SN_H&lt;5</a:t>
            </a:r>
          </a:p>
          <a:p>
            <a:r>
              <a:rPr lang="it-IT" dirty="0" smtClean="0">
                <a:solidFill>
                  <a:srgbClr val="0000FF"/>
                </a:solidFill>
              </a:rPr>
              <a:t>Blue: SN_H&gt;5</a:t>
            </a:r>
            <a:endParaRPr lang="it-IT" dirty="0">
              <a:solidFill>
                <a:srgbClr val="0000FF"/>
              </a:solidFill>
            </a:endParaRPr>
          </a:p>
          <a:p>
            <a:endParaRPr lang="it-IT" dirty="0" smtClean="0"/>
          </a:p>
          <a:p>
            <a:r>
              <a:rPr lang="it-IT" dirty="0" smtClean="0"/>
              <a:t>Objects with SN_H&gt;5 </a:t>
            </a:r>
            <a:r>
              <a:rPr lang="it-IT" dirty="0" err="1" smtClean="0"/>
              <a:t>usually</a:t>
            </a:r>
            <a:r>
              <a:rPr lang="it-IT" dirty="0" smtClean="0"/>
              <a:t> are </a:t>
            </a:r>
            <a:r>
              <a:rPr lang="it-IT" dirty="0" err="1" smtClean="0"/>
              <a:t>close</a:t>
            </a:r>
            <a:r>
              <a:rPr lang="it-IT" dirty="0" smtClean="0"/>
              <a:t> to </a:t>
            </a:r>
            <a:r>
              <a:rPr lang="it-IT" dirty="0" err="1" smtClean="0"/>
              <a:t>bright</a:t>
            </a:r>
            <a:r>
              <a:rPr lang="it-IT" dirty="0" smtClean="0"/>
              <a:t> star </a:t>
            </a:r>
            <a:r>
              <a:rPr lang="it-IT" dirty="0" err="1" smtClean="0"/>
              <a:t>haloes</a:t>
            </a:r>
            <a:r>
              <a:rPr lang="it-IT" dirty="0" smtClean="0"/>
              <a:t>. </a:t>
            </a:r>
            <a:endParaRPr lang="it-IT" dirty="0"/>
          </a:p>
        </p:txBody>
      </p:sp>
      <p:sp>
        <p:nvSpPr>
          <p:cNvPr id="12" name="Titolo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866091"/>
          </a:xfrm>
        </p:spPr>
        <p:txBody>
          <a:bodyPr/>
          <a:lstStyle/>
          <a:p>
            <a:r>
              <a:rPr lang="it-IT" sz="4000" dirty="0" smtClean="0"/>
              <a:t>K-</a:t>
            </a:r>
            <a:r>
              <a:rPr lang="it-IT" sz="4000" dirty="0" err="1" smtClean="0"/>
              <a:t>selected</a:t>
            </a:r>
            <a:r>
              <a:rPr lang="it-IT" sz="4000" dirty="0" smtClean="0"/>
              <a:t> </a:t>
            </a:r>
            <a:r>
              <a:rPr lang="it-IT" sz="4000" dirty="0" err="1" smtClean="0"/>
              <a:t>sources</a:t>
            </a:r>
            <a:endParaRPr lang="it-IT" sz="4000" dirty="0"/>
          </a:p>
        </p:txBody>
      </p:sp>
    </p:spTree>
    <p:extLst>
      <p:ext uri="{BB962C8B-B14F-4D97-AF65-F5344CB8AC3E}">
        <p14:creationId xmlns:p14="http://schemas.microsoft.com/office/powerpoint/2010/main" val="38871643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49275" y="1361655"/>
            <a:ext cx="8042276" cy="520183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it-IT" sz="1800" b="1" dirty="0"/>
          </a:p>
          <a:p>
            <a:pPr marL="0" indent="0">
              <a:buNone/>
            </a:pPr>
            <a:endParaRPr lang="it-IT" sz="1800" b="1" dirty="0" smtClean="0"/>
          </a:p>
          <a:p>
            <a:pPr marL="0" indent="0">
              <a:buNone/>
            </a:pPr>
            <a:endParaRPr lang="it-IT" sz="1800" b="1" dirty="0"/>
          </a:p>
          <a:p>
            <a:pPr marL="0" indent="0">
              <a:buNone/>
            </a:pPr>
            <a:endParaRPr lang="it-IT" sz="18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it-IT" sz="1800" dirty="0" smtClean="0">
              <a:solidFill>
                <a:schemeClr val="tx1"/>
              </a:solidFill>
            </a:endParaRPr>
          </a:p>
        </p:txBody>
      </p:sp>
      <p:pic>
        <p:nvPicPr>
          <p:cNvPr id="6" name="Immagine 5" descr="LogoA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255" y="287042"/>
            <a:ext cx="1613643" cy="967516"/>
          </a:xfrm>
          <a:prstGeom prst="rect">
            <a:avLst/>
          </a:prstGeom>
        </p:spPr>
      </p:pic>
      <p:pic>
        <p:nvPicPr>
          <p:cNvPr id="8" name="Immagine 7" descr="Screen Shot 2015-11-20 at 13.08.17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5549" y="378840"/>
            <a:ext cx="1046002" cy="744271"/>
          </a:xfrm>
          <a:prstGeom prst="rect">
            <a:avLst/>
          </a:prstGeom>
        </p:spPr>
      </p:pic>
      <p:pic>
        <p:nvPicPr>
          <p:cNvPr id="5" name="Immagine 4" descr="2013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139" y="1907742"/>
            <a:ext cx="8179412" cy="1305956"/>
          </a:xfrm>
          <a:prstGeom prst="rect">
            <a:avLst/>
          </a:prstGeom>
        </p:spPr>
      </p:pic>
      <p:pic>
        <p:nvPicPr>
          <p:cNvPr id="9" name="Immagine 8" descr="10754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140" y="3526076"/>
            <a:ext cx="8179412" cy="1314239"/>
          </a:xfrm>
          <a:prstGeom prst="rect">
            <a:avLst/>
          </a:prstGeom>
        </p:spPr>
      </p:pic>
      <p:pic>
        <p:nvPicPr>
          <p:cNvPr id="10" name="Immagine 9" descr="1202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140" y="5079866"/>
            <a:ext cx="8179411" cy="1347092"/>
          </a:xfrm>
          <a:prstGeom prst="rect">
            <a:avLst/>
          </a:prstGeom>
        </p:spPr>
      </p:pic>
      <p:sp>
        <p:nvSpPr>
          <p:cNvPr id="11" name="CasellaDiTesto 10"/>
          <p:cNvSpPr txBox="1"/>
          <p:nvPr/>
        </p:nvSpPr>
        <p:spPr>
          <a:xfrm>
            <a:off x="7910942" y="6409596"/>
            <a:ext cx="63350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b="1" dirty="0" smtClean="0"/>
              <a:t>1202</a:t>
            </a:r>
            <a:endParaRPr lang="it-IT" sz="1400" b="1" dirty="0"/>
          </a:p>
        </p:txBody>
      </p:sp>
      <p:sp>
        <p:nvSpPr>
          <p:cNvPr id="12" name="CasellaDiTesto 11"/>
          <p:cNvSpPr txBox="1"/>
          <p:nvPr/>
        </p:nvSpPr>
        <p:spPr>
          <a:xfrm>
            <a:off x="7843082" y="4812093"/>
            <a:ext cx="7457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b="1" dirty="0" smtClean="0"/>
              <a:t>10754</a:t>
            </a:r>
            <a:endParaRPr lang="it-IT" sz="1400" b="1" dirty="0"/>
          </a:p>
        </p:txBody>
      </p:sp>
      <p:sp>
        <p:nvSpPr>
          <p:cNvPr id="13" name="CasellaDiTesto 12"/>
          <p:cNvSpPr txBox="1"/>
          <p:nvPr/>
        </p:nvSpPr>
        <p:spPr>
          <a:xfrm>
            <a:off x="7908246" y="3159896"/>
            <a:ext cx="63350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b="1" dirty="0" smtClean="0"/>
              <a:t>2013</a:t>
            </a:r>
          </a:p>
        </p:txBody>
      </p:sp>
      <p:sp>
        <p:nvSpPr>
          <p:cNvPr id="14" name="CasellaDiTesto 13"/>
          <p:cNvSpPr txBox="1"/>
          <p:nvPr/>
        </p:nvSpPr>
        <p:spPr>
          <a:xfrm>
            <a:off x="563387" y="1538410"/>
            <a:ext cx="79810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  </a:t>
            </a:r>
            <a:r>
              <a:rPr lang="it-IT" dirty="0" smtClean="0"/>
              <a:t> </a:t>
            </a:r>
            <a:r>
              <a:rPr lang="it-IT" b="1" dirty="0" err="1" smtClean="0"/>
              <a:t>R</a:t>
            </a:r>
            <a:r>
              <a:rPr lang="it-IT" b="1" dirty="0" smtClean="0"/>
              <a:t>                   I                H               </a:t>
            </a:r>
            <a:r>
              <a:rPr lang="it-IT" b="1" dirty="0" err="1" smtClean="0"/>
              <a:t>H_seg</a:t>
            </a:r>
            <a:r>
              <a:rPr lang="it-IT" b="1" dirty="0" smtClean="0"/>
              <a:t>             K               CH1</a:t>
            </a:r>
            <a:endParaRPr lang="it-IT" b="1" dirty="0"/>
          </a:p>
        </p:txBody>
      </p:sp>
      <p:sp>
        <p:nvSpPr>
          <p:cNvPr id="16" name="Titolo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866091"/>
          </a:xfrm>
        </p:spPr>
        <p:txBody>
          <a:bodyPr/>
          <a:lstStyle/>
          <a:p>
            <a:r>
              <a:rPr lang="it-IT" sz="4000" dirty="0" smtClean="0"/>
              <a:t>K-</a:t>
            </a:r>
            <a:r>
              <a:rPr lang="it-IT" sz="4000" dirty="0" err="1" smtClean="0"/>
              <a:t>selected</a:t>
            </a:r>
            <a:r>
              <a:rPr lang="it-IT" sz="4000" dirty="0" smtClean="0"/>
              <a:t> </a:t>
            </a:r>
            <a:r>
              <a:rPr lang="it-IT" sz="4000" dirty="0" err="1" smtClean="0"/>
              <a:t>sources</a:t>
            </a:r>
            <a:endParaRPr lang="it-IT" sz="4000" dirty="0"/>
          </a:p>
        </p:txBody>
      </p:sp>
    </p:spTree>
    <p:extLst>
      <p:ext uri="{BB962C8B-B14F-4D97-AF65-F5344CB8AC3E}">
        <p14:creationId xmlns:p14="http://schemas.microsoft.com/office/powerpoint/2010/main" val="13353105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49275" y="1361655"/>
            <a:ext cx="7667128" cy="471224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sz="2800" b="1" dirty="0" smtClean="0"/>
              <a:t> </a:t>
            </a:r>
            <a:endParaRPr lang="it-IT" sz="1800" b="1" dirty="0" smtClean="0"/>
          </a:p>
          <a:p>
            <a:pPr marL="0" indent="0">
              <a:buNone/>
            </a:pPr>
            <a:endParaRPr lang="it-IT" sz="1800" b="1" dirty="0"/>
          </a:p>
          <a:p>
            <a:pPr marL="0" indent="0">
              <a:buNone/>
            </a:pPr>
            <a:endParaRPr lang="it-IT" sz="1800" b="1" dirty="0" smtClean="0"/>
          </a:p>
          <a:p>
            <a:pPr marL="0" indent="0">
              <a:buNone/>
            </a:pPr>
            <a:endParaRPr lang="it-IT" sz="1800" b="1" dirty="0"/>
          </a:p>
          <a:p>
            <a:pPr marL="0" indent="0">
              <a:buNone/>
            </a:pPr>
            <a:endParaRPr lang="it-IT" sz="18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it-IT" sz="1800" dirty="0" smtClean="0">
              <a:solidFill>
                <a:schemeClr val="tx1"/>
              </a:solidFill>
            </a:endParaRPr>
          </a:p>
        </p:txBody>
      </p:sp>
      <p:pic>
        <p:nvPicPr>
          <p:cNvPr id="7" name="Immagine 6" descr="LogoA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255" y="271743"/>
            <a:ext cx="1613643" cy="967516"/>
          </a:xfrm>
          <a:prstGeom prst="rect">
            <a:avLst/>
          </a:prstGeom>
        </p:spPr>
      </p:pic>
      <p:pic>
        <p:nvPicPr>
          <p:cNvPr id="8" name="Immagine 7" descr="Screen Shot 2015-11-20 at 13.08.17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5549" y="378840"/>
            <a:ext cx="1046002" cy="744271"/>
          </a:xfrm>
          <a:prstGeom prst="rect">
            <a:avLst/>
          </a:prstGeom>
        </p:spPr>
      </p:pic>
      <p:pic>
        <p:nvPicPr>
          <p:cNvPr id="4" name="Immagine 3" descr="Screen Shot 2015-11-20 at 14.21.17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222" y="1741790"/>
            <a:ext cx="4671017" cy="4332111"/>
          </a:xfrm>
          <a:prstGeom prst="rect">
            <a:avLst/>
          </a:prstGeom>
        </p:spPr>
      </p:pic>
      <p:pic>
        <p:nvPicPr>
          <p:cNvPr id="9" name="Immagine 8" descr="Screen Shot 2015-11-20 at 15.31.28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5090" y="1460433"/>
            <a:ext cx="2496535" cy="2421639"/>
          </a:xfrm>
          <a:prstGeom prst="rect">
            <a:avLst/>
          </a:prstGeom>
        </p:spPr>
      </p:pic>
      <p:pic>
        <p:nvPicPr>
          <p:cNvPr id="10" name="Immagine 9" descr="Screen Shot 2015-11-20 at 15.31.35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6894" y="3783294"/>
            <a:ext cx="2364731" cy="2324100"/>
          </a:xfrm>
          <a:prstGeom prst="rect">
            <a:avLst/>
          </a:prstGeom>
        </p:spPr>
      </p:pic>
      <p:sp>
        <p:nvSpPr>
          <p:cNvPr id="12" name="Titolo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866091"/>
          </a:xfrm>
        </p:spPr>
        <p:txBody>
          <a:bodyPr/>
          <a:lstStyle/>
          <a:p>
            <a:r>
              <a:rPr lang="it-IT" sz="4000" dirty="0" smtClean="0"/>
              <a:t>K-</a:t>
            </a:r>
            <a:r>
              <a:rPr lang="it-IT" sz="4000" dirty="0" err="1" smtClean="0"/>
              <a:t>selected</a:t>
            </a:r>
            <a:r>
              <a:rPr lang="it-IT" sz="4000" dirty="0" smtClean="0"/>
              <a:t> </a:t>
            </a:r>
            <a:r>
              <a:rPr lang="it-IT" sz="4000" dirty="0" err="1" smtClean="0"/>
              <a:t>sources</a:t>
            </a:r>
            <a:endParaRPr lang="it-IT" sz="4000" dirty="0"/>
          </a:p>
        </p:txBody>
      </p:sp>
    </p:spTree>
    <p:extLst>
      <p:ext uri="{BB962C8B-B14F-4D97-AF65-F5344CB8AC3E}">
        <p14:creationId xmlns:p14="http://schemas.microsoft.com/office/powerpoint/2010/main" val="36511094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49275" y="1361655"/>
            <a:ext cx="7667128" cy="471224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sz="2800" b="1" dirty="0" smtClean="0"/>
              <a:t> </a:t>
            </a:r>
            <a:endParaRPr lang="it-IT" sz="1800" b="1" dirty="0" smtClean="0"/>
          </a:p>
          <a:p>
            <a:pPr marL="0" indent="0">
              <a:buNone/>
            </a:pPr>
            <a:endParaRPr lang="it-IT" sz="1800" b="1" dirty="0"/>
          </a:p>
          <a:p>
            <a:pPr marL="0" indent="0">
              <a:buNone/>
            </a:pPr>
            <a:endParaRPr lang="it-IT" sz="1800" b="1" dirty="0" smtClean="0"/>
          </a:p>
          <a:p>
            <a:pPr marL="0" indent="0">
              <a:buNone/>
            </a:pPr>
            <a:endParaRPr lang="it-IT" sz="1800" b="1" dirty="0"/>
          </a:p>
          <a:p>
            <a:pPr marL="0" indent="0">
              <a:buNone/>
            </a:pPr>
            <a:endParaRPr lang="it-IT" sz="18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it-IT" sz="1800" dirty="0" smtClean="0">
              <a:solidFill>
                <a:schemeClr val="tx1"/>
              </a:solidFill>
            </a:endParaRPr>
          </a:p>
        </p:txBody>
      </p:sp>
      <p:pic>
        <p:nvPicPr>
          <p:cNvPr id="7" name="Immagine 6" descr="LogoA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255" y="271743"/>
            <a:ext cx="1613643" cy="967516"/>
          </a:xfrm>
          <a:prstGeom prst="rect">
            <a:avLst/>
          </a:prstGeom>
        </p:spPr>
      </p:pic>
      <p:pic>
        <p:nvPicPr>
          <p:cNvPr id="8" name="Immagine 7" descr="Screen Shot 2015-11-20 at 13.08.17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5549" y="378840"/>
            <a:ext cx="1046002" cy="744271"/>
          </a:xfrm>
          <a:prstGeom prst="rect">
            <a:avLst/>
          </a:prstGeom>
        </p:spPr>
      </p:pic>
      <p:pic>
        <p:nvPicPr>
          <p:cNvPr id="5" name="Immagine 4" descr="Screen Shot 2015-11-20 at 15.14.46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5276" y="1361655"/>
            <a:ext cx="4869392" cy="1517227"/>
          </a:xfrm>
          <a:prstGeom prst="rect">
            <a:avLst/>
          </a:prstGeom>
        </p:spPr>
      </p:pic>
      <p:pic>
        <p:nvPicPr>
          <p:cNvPr id="6" name="Immagine 5" descr="Screen Shot 2015-11-20 at 15.15.47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5276" y="3182056"/>
            <a:ext cx="5028389" cy="1460500"/>
          </a:xfrm>
          <a:prstGeom prst="rect">
            <a:avLst/>
          </a:prstGeom>
        </p:spPr>
      </p:pic>
      <p:pic>
        <p:nvPicPr>
          <p:cNvPr id="11" name="Immagine 10" descr="Screen Shot 2015-11-20 at 15.15.17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400" y="4797776"/>
            <a:ext cx="5028389" cy="1673907"/>
          </a:xfrm>
          <a:prstGeom prst="rect">
            <a:avLst/>
          </a:prstGeom>
        </p:spPr>
      </p:pic>
      <p:sp>
        <p:nvSpPr>
          <p:cNvPr id="13" name="Titolo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866091"/>
          </a:xfrm>
        </p:spPr>
        <p:txBody>
          <a:bodyPr/>
          <a:lstStyle/>
          <a:p>
            <a:r>
              <a:rPr lang="it-IT" sz="4000" dirty="0" smtClean="0"/>
              <a:t>K-</a:t>
            </a:r>
            <a:r>
              <a:rPr lang="it-IT" sz="4000" dirty="0" err="1" smtClean="0"/>
              <a:t>selected</a:t>
            </a:r>
            <a:r>
              <a:rPr lang="it-IT" sz="4000" dirty="0" smtClean="0"/>
              <a:t> </a:t>
            </a:r>
            <a:r>
              <a:rPr lang="it-IT" sz="4000" dirty="0" err="1" smtClean="0"/>
              <a:t>sources</a:t>
            </a:r>
            <a:endParaRPr lang="it-IT" sz="4000" dirty="0"/>
          </a:p>
        </p:txBody>
      </p:sp>
    </p:spTree>
    <p:extLst>
      <p:ext uri="{BB962C8B-B14F-4D97-AF65-F5344CB8AC3E}">
        <p14:creationId xmlns:p14="http://schemas.microsoft.com/office/powerpoint/2010/main" val="17911467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49275" y="1361655"/>
            <a:ext cx="7667128" cy="471224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sz="2800" b="1" dirty="0" smtClean="0"/>
              <a:t> </a:t>
            </a:r>
            <a:endParaRPr lang="it-IT" sz="1800" b="1" dirty="0" smtClean="0"/>
          </a:p>
          <a:p>
            <a:pPr marL="0" indent="0">
              <a:buNone/>
            </a:pPr>
            <a:endParaRPr lang="it-IT" sz="1800" b="1" dirty="0"/>
          </a:p>
          <a:p>
            <a:pPr marL="0" indent="0">
              <a:buNone/>
            </a:pPr>
            <a:endParaRPr lang="it-IT" sz="1800" b="1" dirty="0" smtClean="0"/>
          </a:p>
          <a:p>
            <a:pPr marL="0" indent="0">
              <a:buNone/>
            </a:pPr>
            <a:endParaRPr lang="it-IT" sz="1800" b="1" dirty="0"/>
          </a:p>
          <a:p>
            <a:pPr marL="0" indent="0">
              <a:buNone/>
            </a:pPr>
            <a:endParaRPr lang="it-IT" sz="18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it-IT" sz="1800" dirty="0" smtClean="0">
              <a:solidFill>
                <a:schemeClr val="tx1"/>
              </a:solidFill>
            </a:endParaRPr>
          </a:p>
        </p:txBody>
      </p:sp>
      <p:pic>
        <p:nvPicPr>
          <p:cNvPr id="7" name="Immagine 6" descr="LogoA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255" y="271743"/>
            <a:ext cx="1613643" cy="967516"/>
          </a:xfrm>
          <a:prstGeom prst="rect">
            <a:avLst/>
          </a:prstGeom>
        </p:spPr>
      </p:pic>
      <p:pic>
        <p:nvPicPr>
          <p:cNvPr id="8" name="Immagine 7" descr="Screen Shot 2015-11-20 at 13.08.17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5549" y="378840"/>
            <a:ext cx="1046002" cy="744271"/>
          </a:xfrm>
          <a:prstGeom prst="rect">
            <a:avLst/>
          </a:prstGeom>
        </p:spPr>
      </p:pic>
      <p:sp>
        <p:nvSpPr>
          <p:cNvPr id="13" name="Titolo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866091"/>
          </a:xfrm>
        </p:spPr>
        <p:txBody>
          <a:bodyPr/>
          <a:lstStyle/>
          <a:p>
            <a:r>
              <a:rPr lang="it-IT" sz="4000" dirty="0" smtClean="0"/>
              <a:t>K-</a:t>
            </a:r>
            <a:r>
              <a:rPr lang="it-IT" sz="4000" dirty="0" err="1" smtClean="0"/>
              <a:t>selected</a:t>
            </a:r>
            <a:r>
              <a:rPr lang="it-IT" sz="4000" dirty="0" smtClean="0"/>
              <a:t> </a:t>
            </a:r>
            <a:r>
              <a:rPr lang="it-IT" sz="4000" dirty="0" err="1" smtClean="0"/>
              <a:t>sources</a:t>
            </a:r>
            <a:endParaRPr lang="it-IT" sz="4000" dirty="0"/>
          </a:p>
        </p:txBody>
      </p:sp>
      <p:pic>
        <p:nvPicPr>
          <p:cNvPr id="2" name="Immagine 1" descr="Screen Shot 2015-11-20 at 15.59.34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6958" y="1601544"/>
            <a:ext cx="1093026" cy="989796"/>
          </a:xfrm>
          <a:prstGeom prst="rect">
            <a:avLst/>
          </a:prstGeom>
        </p:spPr>
      </p:pic>
      <p:pic>
        <p:nvPicPr>
          <p:cNvPr id="4" name="Immagine 3" descr="Screen Shot 2015-11-20 at 15.59.44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9117" y="1612430"/>
            <a:ext cx="1142761" cy="978910"/>
          </a:xfrm>
          <a:prstGeom prst="rect">
            <a:avLst/>
          </a:prstGeom>
        </p:spPr>
      </p:pic>
      <p:pic>
        <p:nvPicPr>
          <p:cNvPr id="9" name="Immagine 8" descr="Screen Shot 2015-11-20 at 16.00.15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2341" y="1601544"/>
            <a:ext cx="914062" cy="975340"/>
          </a:xfrm>
          <a:prstGeom prst="rect">
            <a:avLst/>
          </a:prstGeom>
        </p:spPr>
      </p:pic>
      <p:pic>
        <p:nvPicPr>
          <p:cNvPr id="10" name="Immagine 9" descr="Screen Shot 2015-11-20 at 16.00.40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3471" y="2812608"/>
            <a:ext cx="1093026" cy="1107221"/>
          </a:xfrm>
          <a:prstGeom prst="rect">
            <a:avLst/>
          </a:prstGeom>
        </p:spPr>
      </p:pic>
      <p:pic>
        <p:nvPicPr>
          <p:cNvPr id="12" name="Immagine 11" descr="Screen Shot 2015-11-20 at 16.00.52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3129" y="2812608"/>
            <a:ext cx="1055053" cy="1061773"/>
          </a:xfrm>
          <a:prstGeom prst="rect">
            <a:avLst/>
          </a:prstGeom>
        </p:spPr>
      </p:pic>
      <p:pic>
        <p:nvPicPr>
          <p:cNvPr id="14" name="Immagine 13" descr="Screen Shot 2015-06-12 at 11.41.48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275" y="1327258"/>
            <a:ext cx="3550967" cy="4066586"/>
          </a:xfrm>
          <a:prstGeom prst="rect">
            <a:avLst/>
          </a:prstGeom>
        </p:spPr>
      </p:pic>
      <p:pic>
        <p:nvPicPr>
          <p:cNvPr id="16" name="Immagine 15" descr="Screen Shot 2015-11-20 at 16.11.44.pn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8849" y="4380701"/>
            <a:ext cx="5767040" cy="2150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8427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49275" y="1361655"/>
            <a:ext cx="7667128" cy="119245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sz="2800" b="1" dirty="0" smtClean="0"/>
              <a:t> </a:t>
            </a:r>
            <a:endParaRPr lang="it-IT" sz="1800" b="1" dirty="0" smtClean="0"/>
          </a:p>
          <a:p>
            <a:pPr marL="0" indent="0">
              <a:buNone/>
            </a:pPr>
            <a:endParaRPr lang="it-IT" sz="1800" b="1" dirty="0"/>
          </a:p>
          <a:p>
            <a:pPr marL="0" indent="0">
              <a:buNone/>
            </a:pPr>
            <a:endParaRPr lang="it-IT" sz="1800" b="1" dirty="0" smtClean="0"/>
          </a:p>
          <a:p>
            <a:pPr marL="0" indent="0">
              <a:buNone/>
            </a:pPr>
            <a:endParaRPr lang="it-IT" sz="1800" b="1" dirty="0"/>
          </a:p>
          <a:p>
            <a:pPr marL="0" indent="0">
              <a:buNone/>
            </a:pPr>
            <a:endParaRPr lang="it-IT" sz="18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it-IT" sz="1800" dirty="0" smtClean="0">
              <a:solidFill>
                <a:schemeClr val="tx1"/>
              </a:solidFill>
            </a:endParaRPr>
          </a:p>
        </p:txBody>
      </p:sp>
      <p:pic>
        <p:nvPicPr>
          <p:cNvPr id="7" name="Immagine 6" descr="LogoA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255" y="271743"/>
            <a:ext cx="1613643" cy="967516"/>
          </a:xfrm>
          <a:prstGeom prst="rect">
            <a:avLst/>
          </a:prstGeom>
        </p:spPr>
      </p:pic>
      <p:pic>
        <p:nvPicPr>
          <p:cNvPr id="8" name="Immagine 7" descr="Screen Shot 2015-11-20 at 13.08.17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5549" y="378840"/>
            <a:ext cx="1046002" cy="744271"/>
          </a:xfrm>
          <a:prstGeom prst="rect">
            <a:avLst/>
          </a:prstGeom>
        </p:spPr>
      </p:pic>
      <p:sp>
        <p:nvSpPr>
          <p:cNvPr id="13" name="Titolo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866091"/>
          </a:xfrm>
        </p:spPr>
        <p:txBody>
          <a:bodyPr/>
          <a:lstStyle/>
          <a:p>
            <a:r>
              <a:rPr lang="it-IT" sz="4000" dirty="0" smtClean="0"/>
              <a:t>K-</a:t>
            </a:r>
            <a:r>
              <a:rPr lang="it-IT" sz="4000" dirty="0" err="1" smtClean="0"/>
              <a:t>selected</a:t>
            </a:r>
            <a:r>
              <a:rPr lang="it-IT" sz="4000" dirty="0" smtClean="0"/>
              <a:t> </a:t>
            </a:r>
            <a:r>
              <a:rPr lang="it-IT" sz="4000" dirty="0" err="1" smtClean="0"/>
              <a:t>sources</a:t>
            </a:r>
            <a:endParaRPr lang="it-IT" sz="4000" dirty="0"/>
          </a:p>
        </p:txBody>
      </p:sp>
      <p:sp>
        <p:nvSpPr>
          <p:cNvPr id="5" name="Rettangolo 4"/>
          <p:cNvSpPr/>
          <p:nvPr/>
        </p:nvSpPr>
        <p:spPr>
          <a:xfrm>
            <a:off x="549275" y="1430988"/>
            <a:ext cx="739524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dirty="0" err="1" smtClean="0"/>
              <a:t>Sources</a:t>
            </a:r>
            <a:r>
              <a:rPr lang="it-IT" dirty="0" smtClean="0"/>
              <a:t> with IRAC </a:t>
            </a:r>
            <a:r>
              <a:rPr lang="it-IT" dirty="0" err="1" smtClean="0"/>
              <a:t>flux</a:t>
            </a:r>
            <a:r>
              <a:rPr lang="it-IT" dirty="0" smtClean="0"/>
              <a:t> in </a:t>
            </a:r>
            <a:r>
              <a:rPr lang="it-IT" dirty="0" err="1" smtClean="0"/>
              <a:t>our</a:t>
            </a:r>
            <a:r>
              <a:rPr lang="it-IT" dirty="0" smtClean="0"/>
              <a:t> K </a:t>
            </a:r>
            <a:r>
              <a:rPr lang="it-IT" dirty="0" err="1" smtClean="0"/>
              <a:t>selected</a:t>
            </a:r>
            <a:r>
              <a:rPr lang="it-IT" dirty="0" smtClean="0"/>
              <a:t> sample</a:t>
            </a:r>
          </a:p>
          <a:p>
            <a:r>
              <a:rPr lang="it-IT" dirty="0" err="1" smtClean="0"/>
              <a:t>There</a:t>
            </a:r>
            <a:r>
              <a:rPr lang="it-IT" dirty="0" smtClean="0"/>
              <a:t> are 21 </a:t>
            </a:r>
            <a:r>
              <a:rPr lang="it-IT" dirty="0" err="1" smtClean="0"/>
              <a:t>sources</a:t>
            </a:r>
            <a:r>
              <a:rPr lang="it-IT" dirty="0" smtClean="0"/>
              <a:t> with </a:t>
            </a:r>
            <a:r>
              <a:rPr lang="it-IT" b="1" dirty="0" smtClean="0"/>
              <a:t>SN_CH1&gt;=5</a:t>
            </a:r>
            <a:r>
              <a:rPr lang="it-IT" dirty="0" smtClean="0"/>
              <a:t> and 24 with </a:t>
            </a:r>
            <a:r>
              <a:rPr lang="it-IT" b="1" dirty="0" smtClean="0"/>
              <a:t>1&lt;SN_CH1&lt;5</a:t>
            </a:r>
          </a:p>
        </p:txBody>
      </p:sp>
      <p:pic>
        <p:nvPicPr>
          <p:cNvPr id="6" name="Immagine 5" descr="2545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680" y="2179538"/>
            <a:ext cx="7944524" cy="1334129"/>
          </a:xfrm>
          <a:prstGeom prst="rect">
            <a:avLst/>
          </a:prstGeom>
        </p:spPr>
      </p:pic>
      <p:pic>
        <p:nvPicPr>
          <p:cNvPr id="11" name="Immagine 10" descr="7693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634" y="3719550"/>
            <a:ext cx="7944524" cy="1294092"/>
          </a:xfrm>
          <a:prstGeom prst="rect">
            <a:avLst/>
          </a:prstGeom>
        </p:spPr>
      </p:pic>
      <p:pic>
        <p:nvPicPr>
          <p:cNvPr id="15" name="Immagine 14" descr="1630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634" y="5251864"/>
            <a:ext cx="7944524" cy="1277916"/>
          </a:xfrm>
          <a:prstGeom prst="rect">
            <a:avLst/>
          </a:prstGeom>
        </p:spPr>
      </p:pic>
      <p:sp>
        <p:nvSpPr>
          <p:cNvPr id="17" name="Rettangolo 16"/>
          <p:cNvSpPr/>
          <p:nvPr/>
        </p:nvSpPr>
        <p:spPr>
          <a:xfrm>
            <a:off x="7700770" y="3457223"/>
            <a:ext cx="63350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1400" b="1" dirty="0"/>
              <a:t>2545</a:t>
            </a:r>
          </a:p>
        </p:txBody>
      </p:sp>
      <p:sp>
        <p:nvSpPr>
          <p:cNvPr id="18" name="Rettangolo 17"/>
          <p:cNvSpPr/>
          <p:nvPr/>
        </p:nvSpPr>
        <p:spPr>
          <a:xfrm>
            <a:off x="7827769" y="4957198"/>
            <a:ext cx="63350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1400" b="1" dirty="0" smtClean="0"/>
              <a:t>7693</a:t>
            </a:r>
            <a:endParaRPr lang="it-IT" sz="1400" b="1" dirty="0"/>
          </a:p>
        </p:txBody>
      </p:sp>
      <p:sp>
        <p:nvSpPr>
          <p:cNvPr id="19" name="Rettangolo 18"/>
          <p:cNvSpPr/>
          <p:nvPr/>
        </p:nvSpPr>
        <p:spPr>
          <a:xfrm>
            <a:off x="7754054" y="6501558"/>
            <a:ext cx="74571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1400" b="1" dirty="0"/>
              <a:t>16306</a:t>
            </a:r>
          </a:p>
        </p:txBody>
      </p:sp>
    </p:spTree>
    <p:extLst>
      <p:ext uri="{BB962C8B-B14F-4D97-AF65-F5344CB8AC3E}">
        <p14:creationId xmlns:p14="http://schemas.microsoft.com/office/powerpoint/2010/main" val="6088382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49275" y="1361655"/>
            <a:ext cx="7667128" cy="119245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sz="2800" b="1" dirty="0" smtClean="0"/>
              <a:t> </a:t>
            </a:r>
            <a:endParaRPr lang="it-IT" sz="1800" b="1" dirty="0" smtClean="0"/>
          </a:p>
          <a:p>
            <a:pPr marL="0" indent="0">
              <a:buNone/>
            </a:pPr>
            <a:endParaRPr lang="it-IT" sz="1800" b="1" dirty="0"/>
          </a:p>
          <a:p>
            <a:pPr marL="0" indent="0">
              <a:buNone/>
            </a:pPr>
            <a:endParaRPr lang="it-IT" sz="1800" b="1" dirty="0" smtClean="0"/>
          </a:p>
          <a:p>
            <a:pPr marL="0" indent="0">
              <a:buNone/>
            </a:pPr>
            <a:endParaRPr lang="it-IT" sz="1800" b="1" dirty="0"/>
          </a:p>
          <a:p>
            <a:pPr marL="0" indent="0">
              <a:buNone/>
            </a:pPr>
            <a:endParaRPr lang="it-IT" sz="18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it-IT" sz="1800" dirty="0" smtClean="0">
              <a:solidFill>
                <a:schemeClr val="tx1"/>
              </a:solidFill>
            </a:endParaRPr>
          </a:p>
        </p:txBody>
      </p:sp>
      <p:pic>
        <p:nvPicPr>
          <p:cNvPr id="7" name="Immagine 6" descr="LogoA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255" y="271743"/>
            <a:ext cx="1613643" cy="967516"/>
          </a:xfrm>
          <a:prstGeom prst="rect">
            <a:avLst/>
          </a:prstGeom>
        </p:spPr>
      </p:pic>
      <p:pic>
        <p:nvPicPr>
          <p:cNvPr id="8" name="Immagine 7" descr="Screen Shot 2015-11-20 at 13.08.17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5549" y="378840"/>
            <a:ext cx="1046002" cy="744271"/>
          </a:xfrm>
          <a:prstGeom prst="rect">
            <a:avLst/>
          </a:prstGeom>
        </p:spPr>
      </p:pic>
      <p:sp>
        <p:nvSpPr>
          <p:cNvPr id="13" name="Titolo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866091"/>
          </a:xfrm>
        </p:spPr>
        <p:txBody>
          <a:bodyPr/>
          <a:lstStyle/>
          <a:p>
            <a:r>
              <a:rPr lang="it-IT" sz="4000" dirty="0" smtClean="0"/>
              <a:t>K-</a:t>
            </a:r>
            <a:r>
              <a:rPr lang="it-IT" sz="4000" dirty="0" err="1" smtClean="0"/>
              <a:t>selected</a:t>
            </a:r>
            <a:r>
              <a:rPr lang="it-IT" sz="4000" dirty="0" smtClean="0"/>
              <a:t> </a:t>
            </a:r>
            <a:r>
              <a:rPr lang="it-IT" sz="4000" dirty="0" err="1" smtClean="0"/>
              <a:t>sources</a:t>
            </a:r>
            <a:endParaRPr lang="it-IT" sz="4000" dirty="0"/>
          </a:p>
        </p:txBody>
      </p:sp>
      <p:sp>
        <p:nvSpPr>
          <p:cNvPr id="5" name="Rettangolo 4"/>
          <p:cNvSpPr/>
          <p:nvPr/>
        </p:nvSpPr>
        <p:spPr>
          <a:xfrm>
            <a:off x="549275" y="1430988"/>
            <a:ext cx="739524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dirty="0" err="1" smtClean="0"/>
              <a:t>Sources</a:t>
            </a:r>
            <a:r>
              <a:rPr lang="it-IT" dirty="0" smtClean="0"/>
              <a:t> with IRAC </a:t>
            </a:r>
            <a:r>
              <a:rPr lang="it-IT" dirty="0" err="1" smtClean="0"/>
              <a:t>flux</a:t>
            </a:r>
            <a:r>
              <a:rPr lang="it-IT" dirty="0" smtClean="0"/>
              <a:t> in </a:t>
            </a:r>
            <a:r>
              <a:rPr lang="it-IT" dirty="0" err="1" smtClean="0"/>
              <a:t>our</a:t>
            </a:r>
            <a:r>
              <a:rPr lang="it-IT" dirty="0" smtClean="0"/>
              <a:t> K </a:t>
            </a:r>
            <a:r>
              <a:rPr lang="it-IT" dirty="0" err="1" smtClean="0"/>
              <a:t>selected</a:t>
            </a:r>
            <a:r>
              <a:rPr lang="it-IT" dirty="0" smtClean="0"/>
              <a:t> sample</a:t>
            </a:r>
          </a:p>
          <a:p>
            <a:r>
              <a:rPr lang="it-IT" dirty="0" err="1" smtClean="0"/>
              <a:t>There</a:t>
            </a:r>
            <a:r>
              <a:rPr lang="it-IT" dirty="0" smtClean="0"/>
              <a:t> are 21 </a:t>
            </a:r>
            <a:r>
              <a:rPr lang="it-IT" dirty="0" err="1" smtClean="0"/>
              <a:t>sources</a:t>
            </a:r>
            <a:r>
              <a:rPr lang="it-IT" dirty="0" smtClean="0"/>
              <a:t> with </a:t>
            </a:r>
            <a:r>
              <a:rPr lang="it-IT" b="1" dirty="0" smtClean="0"/>
              <a:t>SN_CH1&gt;=5</a:t>
            </a:r>
            <a:r>
              <a:rPr lang="it-IT" dirty="0" smtClean="0"/>
              <a:t> and 24 with </a:t>
            </a:r>
            <a:r>
              <a:rPr lang="it-IT" b="1" dirty="0" smtClean="0"/>
              <a:t>1&lt;SN_CH1&lt;5</a:t>
            </a:r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680" y="2195756"/>
            <a:ext cx="7944524" cy="1301692"/>
          </a:xfrm>
          <a:prstGeom prst="rect">
            <a:avLst/>
          </a:prstGeom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634" y="3741371"/>
            <a:ext cx="7944524" cy="1250449"/>
          </a:xfrm>
          <a:prstGeom prst="rect">
            <a:avLst/>
          </a:prstGeom>
        </p:spPr>
      </p:pic>
      <p:pic>
        <p:nvPicPr>
          <p:cNvPr id="15" name="Immagine 1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151" y="5222829"/>
            <a:ext cx="7927478" cy="1338863"/>
          </a:xfrm>
          <a:prstGeom prst="rect">
            <a:avLst/>
          </a:prstGeom>
        </p:spPr>
      </p:pic>
      <p:sp>
        <p:nvSpPr>
          <p:cNvPr id="17" name="Rettangolo 16"/>
          <p:cNvSpPr/>
          <p:nvPr/>
        </p:nvSpPr>
        <p:spPr>
          <a:xfrm>
            <a:off x="7700770" y="3457223"/>
            <a:ext cx="63350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1400" b="1" dirty="0" smtClean="0"/>
              <a:t>1944</a:t>
            </a:r>
            <a:endParaRPr lang="it-IT" sz="1400" b="1" dirty="0"/>
          </a:p>
        </p:txBody>
      </p:sp>
      <p:sp>
        <p:nvSpPr>
          <p:cNvPr id="18" name="Rettangolo 17"/>
          <p:cNvSpPr/>
          <p:nvPr/>
        </p:nvSpPr>
        <p:spPr>
          <a:xfrm>
            <a:off x="7827769" y="4957198"/>
            <a:ext cx="63350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1400" b="1" dirty="0" smtClean="0"/>
              <a:t>2878</a:t>
            </a:r>
            <a:endParaRPr lang="it-IT" sz="1400" b="1" dirty="0"/>
          </a:p>
        </p:txBody>
      </p:sp>
      <p:sp>
        <p:nvSpPr>
          <p:cNvPr id="19" name="Rettangolo 18"/>
          <p:cNvSpPr/>
          <p:nvPr/>
        </p:nvSpPr>
        <p:spPr>
          <a:xfrm>
            <a:off x="7824609" y="6501558"/>
            <a:ext cx="63350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1400" b="1" dirty="0" smtClean="0"/>
              <a:t>3884</a:t>
            </a:r>
            <a:endParaRPr lang="it-IT" sz="1400" b="1" dirty="0"/>
          </a:p>
        </p:txBody>
      </p:sp>
    </p:spTree>
    <p:extLst>
      <p:ext uri="{BB962C8B-B14F-4D97-AF65-F5344CB8AC3E}">
        <p14:creationId xmlns:p14="http://schemas.microsoft.com/office/powerpoint/2010/main" val="10692157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 descr="LogoA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255" y="271743"/>
            <a:ext cx="1613643" cy="967516"/>
          </a:xfrm>
          <a:prstGeom prst="rect">
            <a:avLst/>
          </a:prstGeom>
        </p:spPr>
      </p:pic>
      <p:pic>
        <p:nvPicPr>
          <p:cNvPr id="8" name="Immagine 7" descr="Screen Shot 2015-11-20 at 13.08.17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5549" y="378840"/>
            <a:ext cx="1046002" cy="744271"/>
          </a:xfrm>
          <a:prstGeom prst="rect">
            <a:avLst/>
          </a:prstGeom>
        </p:spPr>
      </p:pic>
      <p:sp>
        <p:nvSpPr>
          <p:cNvPr id="13" name="Titolo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866091"/>
          </a:xfrm>
        </p:spPr>
        <p:txBody>
          <a:bodyPr/>
          <a:lstStyle/>
          <a:p>
            <a:r>
              <a:rPr lang="it-IT" sz="4000" dirty="0" smtClean="0"/>
              <a:t>K-</a:t>
            </a:r>
            <a:r>
              <a:rPr lang="it-IT" sz="4000" dirty="0" err="1" smtClean="0"/>
              <a:t>selected</a:t>
            </a:r>
            <a:r>
              <a:rPr lang="it-IT" sz="4000" dirty="0" smtClean="0"/>
              <a:t> </a:t>
            </a:r>
            <a:r>
              <a:rPr lang="it-IT" sz="4000" dirty="0" err="1" smtClean="0"/>
              <a:t>sources</a:t>
            </a:r>
            <a:endParaRPr lang="it-IT" sz="4000" dirty="0"/>
          </a:p>
        </p:txBody>
      </p:sp>
      <p:sp>
        <p:nvSpPr>
          <p:cNvPr id="2" name="Rettangolo 1"/>
          <p:cNvSpPr/>
          <p:nvPr/>
        </p:nvSpPr>
        <p:spPr>
          <a:xfrm>
            <a:off x="4118991" y="3244334"/>
            <a:ext cx="1846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it-IT" dirty="0"/>
          </a:p>
        </p:txBody>
      </p:sp>
      <p:sp>
        <p:nvSpPr>
          <p:cNvPr id="4" name="Rettangolo 3"/>
          <p:cNvSpPr/>
          <p:nvPr/>
        </p:nvSpPr>
        <p:spPr>
          <a:xfrm>
            <a:off x="5980204" y="5735500"/>
            <a:ext cx="208382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800" b="1" dirty="0" err="1" smtClean="0"/>
              <a:t>Thank</a:t>
            </a:r>
            <a:r>
              <a:rPr lang="it-IT" sz="2800" b="1" dirty="0" smtClean="0"/>
              <a:t> </a:t>
            </a:r>
            <a:r>
              <a:rPr lang="it-IT" sz="2800" b="1" dirty="0" err="1" smtClean="0"/>
              <a:t>you</a:t>
            </a:r>
            <a:r>
              <a:rPr lang="it-IT" sz="2800" b="1" dirty="0" smtClean="0"/>
              <a:t>!</a:t>
            </a:r>
          </a:p>
        </p:txBody>
      </p:sp>
      <p:sp>
        <p:nvSpPr>
          <p:cNvPr id="9" name="Rettangolo 8"/>
          <p:cNvSpPr/>
          <p:nvPr/>
        </p:nvSpPr>
        <p:spPr>
          <a:xfrm>
            <a:off x="5362222" y="1767006"/>
            <a:ext cx="3541889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smtClean="0"/>
              <a:t>To conclude:</a:t>
            </a:r>
          </a:p>
          <a:p>
            <a:endParaRPr lang="it-IT" dirty="0" smtClean="0"/>
          </a:p>
          <a:p>
            <a:r>
              <a:rPr lang="it-IT" dirty="0" err="1" smtClean="0"/>
              <a:t>Identify</a:t>
            </a:r>
            <a:r>
              <a:rPr lang="it-IT" dirty="0" smtClean="0"/>
              <a:t> </a:t>
            </a:r>
            <a:r>
              <a:rPr lang="it-IT" dirty="0" err="1" smtClean="0"/>
              <a:t>interesting</a:t>
            </a:r>
            <a:r>
              <a:rPr lang="it-IT" dirty="0" smtClean="0"/>
              <a:t> </a:t>
            </a:r>
            <a:r>
              <a:rPr lang="it-IT" dirty="0" err="1" smtClean="0"/>
              <a:t>sources</a:t>
            </a:r>
            <a:r>
              <a:rPr lang="it-IT" dirty="0" smtClean="0"/>
              <a:t> </a:t>
            </a:r>
            <a:r>
              <a:rPr lang="it-IT" dirty="0" err="1" smtClean="0"/>
              <a:t>based</a:t>
            </a:r>
            <a:r>
              <a:rPr lang="it-IT" dirty="0" smtClean="0"/>
              <a:t> on </a:t>
            </a:r>
            <a:r>
              <a:rPr lang="it-IT" dirty="0" err="1" smtClean="0"/>
              <a:t>physical</a:t>
            </a:r>
            <a:r>
              <a:rPr lang="it-IT" dirty="0" smtClean="0"/>
              <a:t> </a:t>
            </a:r>
            <a:r>
              <a:rPr lang="it-IT" dirty="0" err="1" smtClean="0"/>
              <a:t>parameters</a:t>
            </a:r>
            <a:r>
              <a:rPr lang="it-IT" dirty="0" smtClean="0"/>
              <a:t> </a:t>
            </a:r>
            <a:r>
              <a:rPr lang="it-IT" dirty="0" err="1" smtClean="0"/>
              <a:t>as</a:t>
            </a:r>
            <a:r>
              <a:rPr lang="it-IT" dirty="0" smtClean="0"/>
              <a:t> </a:t>
            </a:r>
            <a:r>
              <a:rPr lang="it-IT" dirty="0" err="1" smtClean="0"/>
              <a:t>obtained</a:t>
            </a:r>
            <a:r>
              <a:rPr lang="it-IT" dirty="0" smtClean="0"/>
              <a:t> from </a:t>
            </a:r>
            <a:r>
              <a:rPr lang="it-IT" dirty="0" err="1" smtClean="0"/>
              <a:t>Zphot</a:t>
            </a:r>
            <a:r>
              <a:rPr lang="it-IT" dirty="0" smtClean="0"/>
              <a:t>. </a:t>
            </a:r>
          </a:p>
          <a:p>
            <a:endParaRPr lang="it-IT" dirty="0"/>
          </a:p>
          <a:p>
            <a:endParaRPr lang="it-IT" dirty="0" smtClean="0"/>
          </a:p>
          <a:p>
            <a:endParaRPr lang="it-IT" dirty="0"/>
          </a:p>
          <a:p>
            <a:r>
              <a:rPr lang="it-IT" dirty="0" smtClean="0"/>
              <a:t> </a:t>
            </a:r>
            <a:endParaRPr lang="it-IT" dirty="0"/>
          </a:p>
        </p:txBody>
      </p:sp>
      <p:pic>
        <p:nvPicPr>
          <p:cNvPr id="12" name="Immagine 11" descr="EBVvsSSFR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275" y="1467443"/>
            <a:ext cx="4543756" cy="4529667"/>
          </a:xfrm>
          <a:prstGeom prst="rect">
            <a:avLst/>
          </a:prstGeom>
        </p:spPr>
      </p:pic>
      <p:pic>
        <p:nvPicPr>
          <p:cNvPr id="14" name="Immagine 13" descr="work-in-progress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0204" y="3613666"/>
            <a:ext cx="2006708" cy="1800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78570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rezza">
  <a:themeElements>
    <a:clrScheme name="Breeze">
      <a:dk1>
        <a:sysClr val="windowText" lastClr="000000"/>
      </a:dk1>
      <a:lt1>
        <a:sysClr val="window" lastClr="FFFFFF"/>
      </a:lt1>
      <a:dk2>
        <a:srgbClr val="09213B"/>
      </a:dk2>
      <a:lt2>
        <a:srgbClr val="D5EDF4"/>
      </a:lt2>
      <a:accent1>
        <a:srgbClr val="2C7C9F"/>
      </a:accent1>
      <a:accent2>
        <a:srgbClr val="244A58"/>
      </a:accent2>
      <a:accent3>
        <a:srgbClr val="E2751D"/>
      </a:accent3>
      <a:accent4>
        <a:srgbClr val="FFB400"/>
      </a:accent4>
      <a:accent5>
        <a:srgbClr val="7EB606"/>
      </a:accent5>
      <a:accent6>
        <a:srgbClr val="C00000"/>
      </a:accent6>
      <a:hlink>
        <a:srgbClr val="7030A0"/>
      </a:hlink>
      <a:folHlink>
        <a:srgbClr val="00B0F0"/>
      </a:folHlink>
    </a:clrScheme>
    <a:fontScheme name="Breeze">
      <a:majorFont>
        <a:latin typeface="News Gothic MT"/>
        <a:ea typeface=""/>
        <a:cs typeface=""/>
        <a:font script="Jpan" typeface="ＭＳ Ｐゴシック"/>
        <a:font script="Hans" typeface="宋体"/>
        <a:font script="Hant" typeface="新細明體"/>
      </a:majorFont>
      <a:minorFont>
        <a:latin typeface="News Gothic MT"/>
        <a:ea typeface=""/>
        <a:cs typeface=""/>
        <a:font script="Jpan" typeface="ＭＳ Ｐゴシック"/>
        <a:font script="Hans" typeface="宋体"/>
        <a:font script="Hant" typeface="新細明體"/>
      </a:minorFont>
    </a:fontScheme>
    <a:fmtScheme name="Breeze">
      <a:fillStyleLst>
        <a:solidFill>
          <a:schemeClr val="phClr"/>
        </a:solidFill>
        <a:gradFill rotWithShape="1">
          <a:gsLst>
            <a:gs pos="31000">
              <a:schemeClr val="phClr">
                <a:tint val="100000"/>
                <a:shade val="100000"/>
                <a:satMod val="120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shade val="100000"/>
                <a:satMod val="120000"/>
              </a:schemeClr>
            </a:gs>
            <a:gs pos="69000">
              <a:schemeClr val="phClr">
                <a:tint val="80000"/>
                <a:shade val="100000"/>
                <a:satMod val="150000"/>
              </a:schemeClr>
            </a:gs>
            <a:gs pos="100000">
              <a:schemeClr val="phClr">
                <a:tint val="50000"/>
                <a:shade val="100000"/>
                <a:satMod val="15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dbl" algn="ctr">
          <a:solidFill>
            <a:schemeClr val="phClr"/>
          </a:solidFill>
          <a:prstDash val="solid"/>
        </a:ln>
        <a:ln w="31750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sx="101000" sy="101000" rotWithShape="0">
              <a:srgbClr val="000000">
                <a:alpha val="40000"/>
              </a:srgbClr>
            </a:outerShdw>
          </a:effectLst>
        </a:effectStyle>
        <a:effectStyle>
          <a:effectLst>
            <a:innerShdw blurRad="127000" dist="25400" dir="13500000">
              <a:srgbClr val="C0C0C0">
                <a:alpha val="75000"/>
              </a:srgbClr>
            </a:innerShdw>
            <a:outerShdw blurRad="88900" dist="25400" dir="5400000" sx="102000" sy="102000" algn="ctr" rotWithShape="0">
              <a:srgbClr val="C0C0C0">
                <a:alpha val="40000"/>
              </a:srgbClr>
            </a:outerShdw>
          </a:effectLst>
          <a:scene3d>
            <a:camera prst="perspectiveLeft" fov="300000"/>
            <a:lightRig rig="soft" dir="l">
              <a:rot lat="0" lon="0" rev="4200000"/>
            </a:lightRig>
          </a:scene3d>
          <a:sp3d extrusionH="38100" prstMaterial="powder">
            <a:bevelT w="50800" h="88900" prst="convex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0000"/>
                <a:satMod val="400000"/>
              </a:schemeClr>
              <a:schemeClr val="phClr">
                <a:tint val="10000"/>
                <a:satMod val="20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Brezza.thmx</Template>
  <TotalTime>610</TotalTime>
  <Words>543</Words>
  <Application>Microsoft Macintosh PowerPoint</Application>
  <PresentationFormat>Presentazione su schermo (4:3)</PresentationFormat>
  <Paragraphs>104</Paragraphs>
  <Slides>12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12</vt:i4>
      </vt:variant>
    </vt:vector>
  </HeadingPairs>
  <TitlesOfParts>
    <vt:vector size="13" baseType="lpstr">
      <vt:lpstr>Brezza</vt:lpstr>
      <vt:lpstr>K-selected sources</vt:lpstr>
      <vt:lpstr> </vt:lpstr>
      <vt:lpstr>Presentazione di PowerPoint</vt:lpstr>
      <vt:lpstr>K-selected sources</vt:lpstr>
      <vt:lpstr>K-selected sources</vt:lpstr>
      <vt:lpstr>K-selected sources</vt:lpstr>
      <vt:lpstr>K-selected sources</vt:lpstr>
      <vt:lpstr>K-selected sources</vt:lpstr>
      <vt:lpstr>K-selected sources</vt:lpstr>
      <vt:lpstr>K-selected sources</vt:lpstr>
      <vt:lpstr>K-selected sources</vt:lpstr>
      <vt:lpstr>K-selected sources</vt:lpstr>
    </vt:vector>
  </TitlesOfParts>
  <Company>INAF-OAR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Dati management Astrodeep</dc:title>
  <dc:creator>Konstantina Boutsia</dc:creator>
  <cp:lastModifiedBy>Konstantina Boutsia</cp:lastModifiedBy>
  <cp:revision>55</cp:revision>
  <dcterms:created xsi:type="dcterms:W3CDTF">2014-01-23T09:17:56Z</dcterms:created>
  <dcterms:modified xsi:type="dcterms:W3CDTF">2015-11-24T12:14:12Z</dcterms:modified>
</cp:coreProperties>
</file>