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60" r:id="rId2"/>
    <p:sldId id="299" r:id="rId3"/>
    <p:sldId id="261" r:id="rId4"/>
    <p:sldId id="302" r:id="rId5"/>
    <p:sldId id="262" r:id="rId6"/>
    <p:sldId id="282" r:id="rId7"/>
    <p:sldId id="263" r:id="rId8"/>
    <p:sldId id="264" r:id="rId9"/>
    <p:sldId id="265" r:id="rId10"/>
    <p:sldId id="271" r:id="rId11"/>
    <p:sldId id="287" r:id="rId12"/>
    <p:sldId id="285" r:id="rId13"/>
    <p:sldId id="295" r:id="rId14"/>
    <p:sldId id="290" r:id="rId15"/>
    <p:sldId id="289" r:id="rId16"/>
    <p:sldId id="292" r:id="rId17"/>
    <p:sldId id="300" r:id="rId18"/>
    <p:sldId id="298" r:id="rId19"/>
    <p:sldId id="301" r:id="rId20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0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5B3210-219F-3848-AD6C-88BCA6E9639B}" type="datetimeFigureOut">
              <a:rPr kumimoji="1" lang="zh-CN" altLang="en-US" smtClean="0"/>
              <a:t>14-1-30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6E2DC-50EA-854C-B499-CE5F4E4E7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85188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dirty="0" smtClean="0">
                <a:latin typeface="Times New Roman"/>
                <a:ea typeface="黑体" charset="0"/>
                <a:cs typeface="Times New Roman"/>
              </a:rPr>
              <a:t>By filtering out contributions of sources on irrelevant spatial scales, </a:t>
            </a:r>
            <a:r>
              <a:rPr kumimoji="0" lang="en-US" altLang="zh-CN" sz="1200" b="1" i="1" dirty="0" err="1" smtClean="0">
                <a:latin typeface="Times New Roman"/>
                <a:ea typeface="黑体" charset="0"/>
                <a:cs typeface="Times New Roman"/>
              </a:rPr>
              <a:t>getsources</a:t>
            </a:r>
            <a:r>
              <a:rPr kumimoji="0" lang="en-US" altLang="zh-CN" sz="1200" b="1" i="1" dirty="0" smtClean="0">
                <a:latin typeface="Times New Roman"/>
                <a:ea typeface="黑体" charset="0"/>
                <a:cs typeface="Times New Roman"/>
              </a:rPr>
              <a:t> can be applied to detect faint sources over larger structures (e.g., cluster fields)</a:t>
            </a:r>
            <a:endParaRPr kumimoji="0" lang="en-US" altLang="zh-CN" sz="1200" b="1" dirty="0" smtClean="0">
              <a:latin typeface="Times New Roman"/>
              <a:ea typeface="黑体" charset="0"/>
              <a:cs typeface="Times New Roman"/>
            </a:endParaRP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6E2DC-50EA-854C-B499-CE5F4E4E70C9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32262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7E56-4B08-9140-A5E6-EEB4A0863DAF}" type="datetimeFigureOut">
              <a:rPr kumimoji="1" lang="zh-CN" altLang="en-US" smtClean="0"/>
              <a:t>14-1-30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E3B9-3AA5-6940-A6C7-FF7E90838E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08158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7E56-4B08-9140-A5E6-EEB4A0863DAF}" type="datetimeFigureOut">
              <a:rPr kumimoji="1" lang="zh-CN" altLang="en-US" smtClean="0"/>
              <a:t>14-1-30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E3B9-3AA5-6940-A6C7-FF7E90838E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33653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7E56-4B08-9140-A5E6-EEB4A0863DAF}" type="datetimeFigureOut">
              <a:rPr kumimoji="1" lang="zh-CN" altLang="en-US" smtClean="0"/>
              <a:t>14-1-30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E3B9-3AA5-6940-A6C7-FF7E90838E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27767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7E56-4B08-9140-A5E6-EEB4A0863DAF}" type="datetimeFigureOut">
              <a:rPr kumimoji="1" lang="zh-CN" altLang="en-US" smtClean="0"/>
              <a:t>14-1-30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E3B9-3AA5-6940-A6C7-FF7E90838E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3798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7E56-4B08-9140-A5E6-EEB4A0863DAF}" type="datetimeFigureOut">
              <a:rPr kumimoji="1" lang="zh-CN" altLang="en-US" smtClean="0"/>
              <a:t>14-1-30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E3B9-3AA5-6940-A6C7-FF7E90838E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13825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7E56-4B08-9140-A5E6-EEB4A0863DAF}" type="datetimeFigureOut">
              <a:rPr kumimoji="1" lang="zh-CN" altLang="en-US" smtClean="0"/>
              <a:t>14-1-30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E3B9-3AA5-6940-A6C7-FF7E90838E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64102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7E56-4B08-9140-A5E6-EEB4A0863DAF}" type="datetimeFigureOut">
              <a:rPr kumimoji="1" lang="zh-CN" altLang="en-US" smtClean="0"/>
              <a:t>14-1-30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E3B9-3AA5-6940-A6C7-FF7E90838E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58615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7E56-4B08-9140-A5E6-EEB4A0863DAF}" type="datetimeFigureOut">
              <a:rPr kumimoji="1" lang="zh-CN" altLang="en-US" smtClean="0"/>
              <a:t>14-1-30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E3B9-3AA5-6940-A6C7-FF7E90838E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96598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7E56-4B08-9140-A5E6-EEB4A0863DAF}" type="datetimeFigureOut">
              <a:rPr kumimoji="1" lang="zh-CN" altLang="en-US" smtClean="0"/>
              <a:t>14-1-30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E3B9-3AA5-6940-A6C7-FF7E90838E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39854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7E56-4B08-9140-A5E6-EEB4A0863DAF}" type="datetimeFigureOut">
              <a:rPr kumimoji="1" lang="zh-CN" altLang="en-US" smtClean="0"/>
              <a:t>14-1-30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E3B9-3AA5-6940-A6C7-FF7E90838E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4260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7E56-4B08-9140-A5E6-EEB4A0863DAF}" type="datetimeFigureOut">
              <a:rPr kumimoji="1" lang="zh-CN" altLang="en-US" smtClean="0"/>
              <a:t>14-1-30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FE3B9-3AA5-6940-A6C7-FF7E90838E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2707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57E56-4B08-9140-A5E6-EEB4A0863DAF}" type="datetimeFigureOut">
              <a:rPr kumimoji="1" lang="zh-CN" altLang="en-US" smtClean="0"/>
              <a:t>14-1-30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FE3B9-3AA5-6940-A6C7-FF7E90838E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08019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3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2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3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3600" dirty="0" smtClean="0"/>
              <a:t> </a:t>
            </a:r>
            <a:r>
              <a:rPr kumimoji="1" lang="en-US" altLang="zh-CN" sz="3600" b="1" i="1" dirty="0" err="1"/>
              <a:t>G</a:t>
            </a:r>
            <a:r>
              <a:rPr kumimoji="1" lang="en-US" altLang="zh-CN" sz="3600" b="1" i="1" dirty="0" err="1" smtClean="0"/>
              <a:t>etsources</a:t>
            </a:r>
            <a:r>
              <a:rPr kumimoji="1" lang="en-US" altLang="zh-CN" sz="3600" b="1" i="1" dirty="0" smtClean="0"/>
              <a:t> and Herschel selected high-z dusty galaxies</a:t>
            </a:r>
            <a:endParaRPr kumimoji="1" lang="zh-CN" altLang="en-US" sz="3600" b="1" i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en-US" altLang="zh-CN" dirty="0" smtClean="0"/>
          </a:p>
          <a:p>
            <a:pPr marL="0" indent="0">
              <a:buNone/>
            </a:pPr>
            <a:r>
              <a:rPr kumimoji="1" lang="en-US" altLang="zh-CN" dirty="0" smtClean="0"/>
              <a:t>                            </a:t>
            </a:r>
            <a:r>
              <a:rPr kumimoji="1" lang="en-US" altLang="zh-CN" dirty="0" err="1" smtClean="0"/>
              <a:t>Xinwen</a:t>
            </a:r>
            <a:r>
              <a:rPr kumimoji="1" lang="en-US" altLang="zh-CN" dirty="0" smtClean="0"/>
              <a:t> </a:t>
            </a:r>
            <a:r>
              <a:rPr kumimoji="1" lang="en-US" altLang="zh-CN" dirty="0" err="1" smtClean="0"/>
              <a:t>Shu</a:t>
            </a:r>
            <a:endParaRPr kumimoji="1" lang="en-US" altLang="zh-CN" dirty="0" smtClean="0"/>
          </a:p>
          <a:p>
            <a:pPr marL="0" indent="0">
              <a:buNone/>
            </a:pPr>
            <a:r>
              <a:rPr kumimoji="1" lang="en-US" altLang="zh-CN" dirty="0"/>
              <a:t> </a:t>
            </a:r>
            <a:r>
              <a:rPr kumimoji="1" lang="en-US" altLang="zh-CN" dirty="0" smtClean="0"/>
              <a:t>                CEA Herschel group, </a:t>
            </a:r>
            <a:r>
              <a:rPr kumimoji="1" lang="en-US" altLang="zh-CN" dirty="0" err="1" smtClean="0"/>
              <a:t>Saclay</a:t>
            </a:r>
            <a:endParaRPr kumimoji="1" lang="en-US" altLang="zh-CN" dirty="0" smtClean="0"/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endParaRPr kumimoji="1" lang="en-US" altLang="zh-CN" dirty="0" smtClean="0"/>
          </a:p>
          <a:p>
            <a:pPr marL="0" indent="0">
              <a:buNone/>
            </a:pPr>
            <a:r>
              <a:rPr kumimoji="1" lang="en-US" altLang="zh-CN" dirty="0" smtClean="0"/>
              <a:t>               </a:t>
            </a:r>
            <a:r>
              <a:rPr kumimoji="1" lang="en-US" altLang="zh-CN" dirty="0" err="1" smtClean="0"/>
              <a:t>Astrodeep</a:t>
            </a:r>
            <a:r>
              <a:rPr kumimoji="1" lang="en-US" altLang="zh-CN" dirty="0" smtClean="0"/>
              <a:t> meeting, Jan 27, CEA</a:t>
            </a:r>
          </a:p>
        </p:txBody>
      </p:sp>
    </p:spTree>
    <p:extLst>
      <p:ext uri="{BB962C8B-B14F-4D97-AF65-F5344CB8AC3E}">
        <p14:creationId xmlns:p14="http://schemas.microsoft.com/office/powerpoint/2010/main" val="2598221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~14 min talk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 smtClean="0"/>
              <a:t>Getsources</a:t>
            </a:r>
            <a:r>
              <a:rPr kumimoji="1" lang="en-US" altLang="zh-CN" dirty="0" smtClean="0"/>
              <a:t> introduction (3 min)</a:t>
            </a:r>
          </a:p>
          <a:p>
            <a:r>
              <a:rPr kumimoji="1" lang="en-US" altLang="zh-CN" dirty="0" smtClean="0"/>
              <a:t>Application to simulated Herschel images (4min)</a:t>
            </a:r>
          </a:p>
          <a:p>
            <a:r>
              <a:rPr kumimoji="1" lang="en-US" altLang="zh-CN" dirty="0" smtClean="0"/>
              <a:t>Select candidates of high-z dusty galaxies (with the simulations) (5 min)</a:t>
            </a:r>
          </a:p>
          <a:p>
            <a:r>
              <a:rPr kumimoji="1" lang="en-US" altLang="zh-CN" dirty="0" smtClean="0"/>
              <a:t>Summary (2 min)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2560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 descr="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29" y="4518446"/>
            <a:ext cx="3276600" cy="1174942"/>
          </a:xfrm>
          <a:prstGeom prst="rect">
            <a:avLst/>
          </a:prstGeom>
        </p:spPr>
      </p:pic>
      <p:pic>
        <p:nvPicPr>
          <p:cNvPr id="7" name="Picture 6" descr="f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58" y="4066879"/>
            <a:ext cx="4724089" cy="60551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80005" y="2856228"/>
            <a:ext cx="226528" cy="10566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3200" i="1" baseline="30000" dirty="0" smtClean="0"/>
          </a:p>
          <a:p>
            <a:endParaRPr lang="en-US" sz="2000" dirty="0"/>
          </a:p>
          <a:p>
            <a:r>
              <a:rPr lang="en-US" sz="3200" baseline="30000" dirty="0" smtClean="0"/>
              <a:t> </a:t>
            </a:r>
            <a:endParaRPr lang="en-US" sz="3200" dirty="0"/>
          </a:p>
        </p:txBody>
      </p:sp>
      <p:sp>
        <p:nvSpPr>
          <p:cNvPr id="2" name="矩形 1"/>
          <p:cNvSpPr/>
          <p:nvPr/>
        </p:nvSpPr>
        <p:spPr>
          <a:xfrm>
            <a:off x="4913347" y="3932171"/>
            <a:ext cx="455121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i="1" dirty="0" err="1" smtClean="0"/>
              <a:t>I</a:t>
            </a:r>
            <a:r>
              <a:rPr lang="en-US" altLang="zh-CN" sz="2000" dirty="0" err="1" smtClean="0"/>
              <a:t>λD</a:t>
            </a:r>
            <a:r>
              <a:rPr lang="en-US" altLang="zh-CN" sz="2000" dirty="0" smtClean="0"/>
              <a:t> is observed image and  </a:t>
            </a:r>
            <a:r>
              <a:rPr lang="en-US" altLang="zh-CN" sz="2800" b="1" i="1" dirty="0" smtClean="0"/>
              <a:t>G </a:t>
            </a:r>
            <a:r>
              <a:rPr lang="en-US" altLang="zh-CN" sz="2000" dirty="0" smtClean="0"/>
              <a:t>is  smoothing Gaussian beams, and </a:t>
            </a:r>
          </a:p>
          <a:p>
            <a:r>
              <a:rPr lang="en-US" altLang="zh-CN" sz="2000" dirty="0"/>
              <a:t>s</a:t>
            </a:r>
            <a:r>
              <a:rPr lang="en-US" altLang="zh-CN" sz="2000" dirty="0" smtClean="0"/>
              <a:t>ubtracting convolved images from </a:t>
            </a:r>
          </a:p>
          <a:p>
            <a:r>
              <a:rPr lang="en-US" altLang="zh-CN" sz="2000" dirty="0" smtClean="0"/>
              <a:t>one another</a:t>
            </a:r>
          </a:p>
          <a:p>
            <a:r>
              <a:rPr lang="en-US" altLang="zh-CN" sz="3200" i="1" dirty="0" err="1" smtClean="0"/>
              <a:t>I</a:t>
            </a:r>
            <a:r>
              <a:rPr lang="en-US" altLang="zh-CN" sz="2000" dirty="0" err="1" smtClean="0"/>
              <a:t>λD</a:t>
            </a:r>
            <a:r>
              <a:rPr lang="en-US" altLang="zh-CN" sz="2000" i="1" dirty="0" err="1" smtClean="0"/>
              <a:t>j</a:t>
            </a:r>
            <a:r>
              <a:rPr lang="en-US" altLang="zh-CN" sz="2000" i="1" dirty="0" smtClean="0"/>
              <a:t> </a:t>
            </a:r>
            <a:r>
              <a:rPr lang="en-US" altLang="zh-CN" sz="2000" dirty="0" smtClean="0"/>
              <a:t>are “single-scale” decompositions</a:t>
            </a:r>
            <a:endParaRPr lang="zh-CN" altLang="en-US" sz="2000" dirty="0"/>
          </a:p>
        </p:txBody>
      </p:sp>
      <p:pic>
        <p:nvPicPr>
          <p:cNvPr id="10" name="图片 9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4" t="11728" r="4932" b="17895"/>
          <a:stretch/>
        </p:blipFill>
        <p:spPr bwMode="auto">
          <a:xfrm>
            <a:off x="362129" y="1382848"/>
            <a:ext cx="4080297" cy="25300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图片 10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" t="2470" r="2767" b="16864"/>
          <a:stretch/>
        </p:blipFill>
        <p:spPr bwMode="auto">
          <a:xfrm>
            <a:off x="4580005" y="118000"/>
            <a:ext cx="4331759" cy="36159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矩形 11"/>
          <p:cNvSpPr/>
          <p:nvPr/>
        </p:nvSpPr>
        <p:spPr>
          <a:xfrm>
            <a:off x="391842" y="0"/>
            <a:ext cx="45512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i="1" dirty="0" err="1" smtClean="0">
                <a:solidFill>
                  <a:srgbClr val="0000FF"/>
                </a:solidFill>
              </a:rPr>
              <a:t>Getsources</a:t>
            </a:r>
            <a:r>
              <a:rPr lang="en-US" altLang="zh-CN" sz="2800" b="1" i="1" dirty="0" smtClean="0">
                <a:solidFill>
                  <a:srgbClr val="FF0000"/>
                </a:solidFill>
              </a:rPr>
              <a:t> decomposes observed images in spatial scales</a:t>
            </a:r>
            <a:endParaRPr lang="zh-CN" altLang="en-US" sz="2800" b="1" i="1" dirty="0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13347" y="6023823"/>
            <a:ext cx="38675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 smtClean="0"/>
              <a:t>Men’shchikov</a:t>
            </a:r>
            <a:r>
              <a:rPr lang="en-US" altLang="zh-CN" dirty="0" smtClean="0"/>
              <a:t> et al. 2012, A&amp;A, 542, 81</a:t>
            </a:r>
            <a:endParaRPr lang="en-US" altLang="zh-CN" dirty="0"/>
          </a:p>
        </p:txBody>
      </p:sp>
      <p:sp>
        <p:nvSpPr>
          <p:cNvPr id="13" name="矩形 12"/>
          <p:cNvSpPr/>
          <p:nvPr/>
        </p:nvSpPr>
        <p:spPr>
          <a:xfrm>
            <a:off x="588875" y="5605698"/>
            <a:ext cx="587683" cy="584776"/>
          </a:xfrm>
          <a:prstGeom prst="rect">
            <a:avLst/>
          </a:prstGeom>
          <a:solidFill>
            <a:srgbClr val="FF6600"/>
          </a:solidFill>
          <a:ln>
            <a:solidFill>
              <a:srgbClr val="3366FF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3200" i="1" dirty="0" err="1" smtClean="0">
                <a:solidFill>
                  <a:srgbClr val="0000FF"/>
                </a:solidFill>
              </a:rPr>
              <a:t>I</a:t>
            </a:r>
            <a:r>
              <a:rPr lang="en-US" altLang="zh-CN" sz="2000" dirty="0" err="1" smtClean="0">
                <a:solidFill>
                  <a:srgbClr val="0000FF"/>
                </a:solidFill>
              </a:rPr>
              <a:t>λD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12262" y="5605822"/>
            <a:ext cx="762887" cy="584776"/>
          </a:xfrm>
          <a:prstGeom prst="rect">
            <a:avLst/>
          </a:prstGeom>
          <a:solidFill>
            <a:srgbClr val="FF6600"/>
          </a:solidFill>
          <a:ln>
            <a:solidFill>
              <a:srgbClr val="3366FF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3200" i="1" dirty="0" err="1" smtClean="0">
                <a:solidFill>
                  <a:srgbClr val="0000FF"/>
                </a:solidFill>
              </a:rPr>
              <a:t>I</a:t>
            </a:r>
            <a:r>
              <a:rPr lang="en-US" altLang="zh-CN" sz="2000" dirty="0" err="1" smtClean="0">
                <a:solidFill>
                  <a:srgbClr val="0000FF"/>
                </a:solidFill>
              </a:rPr>
              <a:t>λD</a:t>
            </a:r>
            <a:r>
              <a:rPr lang="en-US" altLang="zh-CN" sz="3200" i="1" dirty="0" err="1" smtClean="0">
                <a:solidFill>
                  <a:srgbClr val="0000FF"/>
                </a:solidFill>
              </a:rPr>
              <a:t>j</a:t>
            </a:r>
            <a:r>
              <a:rPr lang="en-US" altLang="zh-CN" sz="3200" i="1" dirty="0" smtClean="0">
                <a:solidFill>
                  <a:srgbClr val="0000FF"/>
                </a:solidFill>
              </a:rPr>
              <a:t> </a:t>
            </a:r>
            <a:endParaRPr lang="zh-CN" altLang="en-US" sz="3200" dirty="0">
              <a:solidFill>
                <a:srgbClr val="0000FF"/>
              </a:solidFill>
            </a:endParaRPr>
          </a:p>
        </p:txBody>
      </p:sp>
      <p:cxnSp>
        <p:nvCxnSpPr>
          <p:cNvPr id="16" name="直线箭头连接符 15"/>
          <p:cNvCxnSpPr/>
          <p:nvPr/>
        </p:nvCxnSpPr>
        <p:spPr>
          <a:xfrm>
            <a:off x="1176558" y="5975689"/>
            <a:ext cx="11357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/>
          <p:cNvCxnSpPr/>
          <p:nvPr/>
        </p:nvCxnSpPr>
        <p:spPr>
          <a:xfrm flipH="1">
            <a:off x="391842" y="3733964"/>
            <a:ext cx="10620" cy="499085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02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180" y="0"/>
            <a:ext cx="45927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662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 descr="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07" y="0"/>
            <a:ext cx="8331093" cy="57889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57200" y="5731218"/>
            <a:ext cx="8229600" cy="1100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20"/>
              </a:lnSpc>
            </a:pPr>
            <a:r>
              <a:rPr lang="en-US" altLang="zh-CN" sz="3600" baseline="30000" dirty="0" smtClean="0"/>
              <a:t>Example of single</a:t>
            </a:r>
            <a:r>
              <a:rPr lang="en-US" altLang="zh-CN" sz="3600" baseline="30000" dirty="0"/>
              <a:t>-scale </a:t>
            </a:r>
            <a:r>
              <a:rPr lang="en-US" altLang="zh-CN" sz="3600" baseline="30000" dirty="0" smtClean="0"/>
              <a:t>decomposition of a simulated star-forming region at 350um (M+12), and</a:t>
            </a:r>
            <a:r>
              <a:rPr lang="en-US" altLang="zh-CN" sz="3600" dirty="0" smtClean="0"/>
              <a:t> </a:t>
            </a:r>
            <a:r>
              <a:rPr lang="en-US" altLang="zh-CN" sz="3600" baseline="30000" dirty="0" smtClean="0"/>
              <a:t>removal of noise and background (can better separate sources from </a:t>
            </a:r>
            <a:r>
              <a:rPr lang="en-US" altLang="zh-CN" sz="3600" baseline="30000" dirty="0" err="1" smtClean="0"/>
              <a:t>bg</a:t>
            </a:r>
            <a:r>
              <a:rPr lang="en-US" altLang="zh-CN" sz="3600" baseline="30000" dirty="0" smtClean="0"/>
              <a:t> and noise),</a:t>
            </a:r>
            <a:r>
              <a:rPr lang="en-US" altLang="zh-CN" sz="3600" dirty="0" smtClean="0"/>
              <a:t>   </a:t>
            </a:r>
            <a:endParaRPr lang="zh-CN" altLang="en-US" dirty="0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4150582" y="749886"/>
            <a:ext cx="298129" cy="268675"/>
          </a:xfrm>
          <a:prstGeom prst="rect">
            <a:avLst/>
          </a:prstGeom>
          <a:noFill/>
          <a:ln w="28575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endParaRPr kumimoji="0" lang="en-US" altLang="zh-CN" sz="1800" b="1"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4132857" y="3546005"/>
            <a:ext cx="298129" cy="268675"/>
          </a:xfrm>
          <a:prstGeom prst="rect">
            <a:avLst/>
          </a:prstGeom>
          <a:noFill/>
          <a:ln w="28575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endParaRPr kumimoji="0" lang="en-US" altLang="zh-CN" sz="1800" b="1"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1428984" y="3546005"/>
            <a:ext cx="298129" cy="268675"/>
          </a:xfrm>
          <a:prstGeom prst="rect">
            <a:avLst/>
          </a:prstGeom>
          <a:noFill/>
          <a:ln w="28575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endParaRPr kumimoji="0" lang="en-US" altLang="zh-CN" sz="1800" b="1"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6920517" y="749886"/>
            <a:ext cx="298129" cy="268675"/>
          </a:xfrm>
          <a:prstGeom prst="rect">
            <a:avLst/>
          </a:prstGeom>
          <a:noFill/>
          <a:ln w="28575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endParaRPr kumimoji="0" lang="en-US" altLang="zh-CN" sz="1800" b="1"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6920517" y="3588235"/>
            <a:ext cx="298129" cy="268675"/>
          </a:xfrm>
          <a:prstGeom prst="rect">
            <a:avLst/>
          </a:prstGeom>
          <a:noFill/>
          <a:ln w="28575" cmpd="sng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endParaRPr kumimoji="0" lang="en-US" altLang="zh-CN" sz="1800" b="1">
              <a:latin typeface="黑体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213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 descr="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07" y="0"/>
            <a:ext cx="8331093" cy="5788950"/>
          </a:xfrm>
          <a:prstGeom prst="rect">
            <a:avLst/>
          </a:prstGeom>
        </p:spPr>
      </p:pic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4150582" y="1542101"/>
            <a:ext cx="298129" cy="268675"/>
          </a:xfrm>
          <a:prstGeom prst="rect">
            <a:avLst/>
          </a:prstGeom>
          <a:noFill/>
          <a:ln w="28575" cmpd="sng">
            <a:solidFill>
              <a:schemeClr val="accent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endParaRPr kumimoji="0" lang="en-US" altLang="zh-CN" sz="1800" b="1"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4150582" y="4388519"/>
            <a:ext cx="298129" cy="268675"/>
          </a:xfrm>
          <a:prstGeom prst="rect">
            <a:avLst/>
          </a:prstGeom>
          <a:noFill/>
          <a:ln w="28575" cmpd="sng">
            <a:solidFill>
              <a:srgbClr val="F7964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endParaRPr kumimoji="0" lang="en-US" altLang="zh-CN" sz="1800" b="1"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1471262" y="4388519"/>
            <a:ext cx="298129" cy="268675"/>
          </a:xfrm>
          <a:prstGeom prst="rect">
            <a:avLst/>
          </a:prstGeom>
          <a:noFill/>
          <a:ln w="28575" cmpd="sng">
            <a:solidFill>
              <a:srgbClr val="F7964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endParaRPr kumimoji="0" lang="en-US" altLang="zh-CN" sz="1800" b="1"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6920517" y="1542101"/>
            <a:ext cx="298129" cy="268675"/>
          </a:xfrm>
          <a:prstGeom prst="rect">
            <a:avLst/>
          </a:prstGeom>
          <a:noFill/>
          <a:ln w="28575" cmpd="sng">
            <a:solidFill>
              <a:srgbClr val="F7964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endParaRPr kumimoji="0" lang="en-US" altLang="zh-CN" sz="1800" b="1"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6895371" y="4388519"/>
            <a:ext cx="298129" cy="268675"/>
          </a:xfrm>
          <a:prstGeom prst="rect">
            <a:avLst/>
          </a:prstGeom>
          <a:noFill/>
          <a:ln w="28575" cmpd="sng">
            <a:solidFill>
              <a:srgbClr val="F7964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endParaRPr kumimoji="0" lang="en-US" altLang="zh-CN" sz="1800" b="1"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7200" y="5731218"/>
            <a:ext cx="8229600" cy="1100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20"/>
              </a:lnSpc>
            </a:pPr>
            <a:r>
              <a:rPr lang="en-US" altLang="zh-CN" sz="3600" baseline="30000" dirty="0" smtClean="0"/>
              <a:t>Example of single</a:t>
            </a:r>
            <a:r>
              <a:rPr lang="en-US" altLang="zh-CN" sz="3600" baseline="30000" dirty="0"/>
              <a:t>-scale </a:t>
            </a:r>
            <a:r>
              <a:rPr lang="en-US" altLang="zh-CN" sz="3600" baseline="30000" dirty="0" smtClean="0"/>
              <a:t>decomposition of a simulated star-forming region at 350um (M+12), and</a:t>
            </a:r>
            <a:r>
              <a:rPr lang="en-US" altLang="zh-CN" sz="3600" dirty="0" smtClean="0"/>
              <a:t> </a:t>
            </a:r>
            <a:r>
              <a:rPr lang="en-US" altLang="zh-CN" sz="3600" baseline="30000" dirty="0" smtClean="0"/>
              <a:t>removal of noise and background (sources</a:t>
            </a:r>
            <a:r>
              <a:rPr lang="en-US" altLang="zh-CN" sz="3600" dirty="0" smtClean="0"/>
              <a:t> </a:t>
            </a:r>
            <a:r>
              <a:rPr lang="en-US" altLang="zh-CN" sz="2400" dirty="0" smtClean="0">
                <a:solidFill>
                  <a:srgbClr val="0000FF"/>
                </a:solidFill>
              </a:rPr>
              <a:t>evolve from small to large scales</a:t>
            </a:r>
            <a:r>
              <a:rPr lang="en-US" altLang="zh-CN" sz="2400" baseline="30000" dirty="0" smtClean="0">
                <a:solidFill>
                  <a:srgbClr val="0000FF"/>
                </a:solidFill>
              </a:rPr>
              <a:t>),</a:t>
            </a:r>
            <a:r>
              <a:rPr lang="en-US" altLang="zh-CN" sz="2400" dirty="0" smtClean="0">
                <a:solidFill>
                  <a:srgbClr val="0000FF"/>
                </a:solidFill>
              </a:rPr>
              <a:t>   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565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Application to the simulated Herschel images (GOODS-N)</a:t>
            </a:r>
            <a:endParaRPr lang="en-US" dirty="0"/>
          </a:p>
        </p:txBody>
      </p:sp>
      <p:pic>
        <p:nvPicPr>
          <p:cNvPr id="3" name="Image 3" descr="Capture d’écran 2013-07-26 à 12.00.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99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277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00um_getsources副本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686021" cy="2919062"/>
          </a:xfrm>
          <a:prstGeom prst="rect">
            <a:avLst/>
          </a:prstGeom>
        </p:spPr>
      </p:pic>
      <p:pic>
        <p:nvPicPr>
          <p:cNvPr id="5" name="Image 3" descr="Capture d’écran 2013-07-21 à 23.11.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776" y="2901175"/>
            <a:ext cx="4397985" cy="302800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72264" y="198249"/>
            <a:ext cx="1282297" cy="369332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none">
            <a:spAutoFit/>
          </a:bodyPr>
          <a:lstStyle/>
          <a:p>
            <a:r>
              <a:rPr lang="en-US" altLang="zh-CN" b="1" i="1" dirty="0" err="1" smtClean="0"/>
              <a:t>getsources</a:t>
            </a:r>
            <a:endParaRPr lang="zh-CN" altLang="en-US" b="1" i="1" dirty="0"/>
          </a:p>
        </p:txBody>
      </p:sp>
      <p:sp>
        <p:nvSpPr>
          <p:cNvPr id="7" name="矩形 6"/>
          <p:cNvSpPr/>
          <p:nvPr/>
        </p:nvSpPr>
        <p:spPr>
          <a:xfrm>
            <a:off x="1072940" y="2981638"/>
            <a:ext cx="1308221" cy="369332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none">
            <a:spAutoFit/>
          </a:bodyPr>
          <a:lstStyle/>
          <a:p>
            <a:r>
              <a:rPr lang="en-US" altLang="zh-CN" b="1" i="1" dirty="0" smtClean="0"/>
              <a:t>24um prior</a:t>
            </a:r>
            <a:endParaRPr lang="zh-CN" altLang="en-US" b="1" i="1" dirty="0"/>
          </a:p>
        </p:txBody>
      </p:sp>
      <p:pic>
        <p:nvPicPr>
          <p:cNvPr id="8" name="图片 7" descr="purity_getsource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3" r="65761" b="49603"/>
          <a:stretch/>
        </p:blipFill>
        <p:spPr>
          <a:xfrm>
            <a:off x="4686021" y="3029299"/>
            <a:ext cx="4078437" cy="2899882"/>
          </a:xfrm>
          <a:prstGeom prst="rect">
            <a:avLst/>
          </a:prstGeom>
        </p:spPr>
      </p:pic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4774035" y="195306"/>
            <a:ext cx="4261239" cy="2705869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342900" indent="-342900">
              <a:lnSpc>
                <a:spcPts val="2160"/>
              </a:lnSpc>
              <a:spcAft>
                <a:spcPts val="600"/>
              </a:spcAft>
              <a:buFont typeface="Wingdings" charset="2"/>
              <a:buChar char="Ø"/>
            </a:pPr>
            <a:r>
              <a:rPr kumimoji="0" lang="en-US" altLang="zh-CN" sz="1800" b="1" dirty="0">
                <a:latin typeface="Times New Roman"/>
                <a:ea typeface="黑体" charset="0"/>
                <a:cs typeface="Times New Roman"/>
              </a:rPr>
              <a:t>Comparison between </a:t>
            </a:r>
            <a:r>
              <a:rPr kumimoji="0" lang="en-US" altLang="zh-CN" sz="1800" b="1" dirty="0" err="1">
                <a:latin typeface="Times New Roman"/>
                <a:ea typeface="黑体" charset="0"/>
                <a:cs typeface="Times New Roman"/>
              </a:rPr>
              <a:t>getsources</a:t>
            </a:r>
            <a:r>
              <a:rPr kumimoji="0" lang="en-US" altLang="zh-CN" sz="1800" b="1" dirty="0">
                <a:latin typeface="Times New Roman"/>
                <a:ea typeface="黑体" charset="0"/>
                <a:cs typeface="Times New Roman"/>
              </a:rPr>
              <a:t> and </a:t>
            </a:r>
          </a:p>
          <a:p>
            <a:pPr>
              <a:lnSpc>
                <a:spcPts val="1860"/>
              </a:lnSpc>
              <a:spcAft>
                <a:spcPts val="600"/>
              </a:spcAft>
            </a:pPr>
            <a:r>
              <a:rPr kumimoji="0" lang="en-US" altLang="zh-CN" sz="1800" b="1" dirty="0">
                <a:latin typeface="Times New Roman"/>
                <a:ea typeface="黑体" charset="0"/>
                <a:cs typeface="Times New Roman"/>
              </a:rPr>
              <a:t>24um prior technique at PACS </a:t>
            </a: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100um</a:t>
            </a:r>
          </a:p>
          <a:p>
            <a:pPr marL="285750" indent="-285750">
              <a:lnSpc>
                <a:spcPts val="2360"/>
              </a:lnSpc>
              <a:spcAft>
                <a:spcPts val="600"/>
              </a:spcAft>
              <a:buFont typeface="Wingdings" charset="2"/>
              <a:buChar char="Ø"/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Similar fraction of </a:t>
            </a:r>
            <a:r>
              <a:rPr kumimoji="0" lang="en-US" altLang="zh-CN" sz="1800" b="1" dirty="0" err="1" smtClean="0">
                <a:latin typeface="Times New Roman"/>
                <a:ea typeface="黑体" charset="0"/>
                <a:cs typeface="Times New Roman"/>
              </a:rPr>
              <a:t>src</a:t>
            </a: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 detected with </a:t>
            </a:r>
            <a:r>
              <a:rPr lang="en-US" altLang="zh-CN" sz="1800" b="1" dirty="0">
                <a:latin typeface="Symbol" charset="2"/>
                <a:cs typeface="Symbol" charset="2"/>
              </a:rPr>
              <a:t>D</a:t>
            </a:r>
            <a:r>
              <a:rPr lang="en-US" altLang="zh-CN" sz="1800" b="1" dirty="0"/>
              <a:t>S/S&lt;</a:t>
            </a:r>
            <a:r>
              <a:rPr lang="en-US" altLang="zh-CN" sz="1800" b="1" dirty="0" smtClean="0"/>
              <a:t>0.33 as a function of </a:t>
            </a:r>
            <a:r>
              <a:rPr lang="en-US" altLang="zh-CN" sz="1800" b="1" dirty="0" err="1" smtClean="0"/>
              <a:t>Sout</a:t>
            </a:r>
            <a:endParaRPr lang="en-US" altLang="zh-CN" sz="1800" b="1" dirty="0" smtClean="0"/>
          </a:p>
          <a:p>
            <a:pPr marL="285750" indent="-285750">
              <a:lnSpc>
                <a:spcPts val="2360"/>
              </a:lnSpc>
              <a:spcAft>
                <a:spcPts val="600"/>
              </a:spcAft>
              <a:buFont typeface="Wingdings" charset="2"/>
              <a:buChar char="Ø"/>
            </a:pPr>
            <a:r>
              <a:rPr lang="en-US" altLang="zh-CN" sz="1800" b="1" dirty="0" smtClean="0"/>
              <a:t>Ex: &gt;70% of the sources are detected with a photometric accuracy better than 33% at &gt;1.1 </a:t>
            </a:r>
            <a:r>
              <a:rPr lang="en-US" altLang="zh-CN" sz="1800" b="1" dirty="0" err="1" smtClean="0"/>
              <a:t>mJy</a:t>
            </a:r>
            <a:endParaRPr lang="en-US" altLang="zh-CN" sz="1800" b="1" dirty="0"/>
          </a:p>
          <a:p>
            <a:pPr>
              <a:spcAft>
                <a:spcPts val="600"/>
              </a:spcAft>
            </a:pPr>
            <a:endParaRPr kumimoji="0" lang="en-US" altLang="zh-CN" sz="1800" b="1" dirty="0">
              <a:latin typeface="Times New Roman"/>
              <a:ea typeface="黑体" charset="0"/>
              <a:cs typeface="Times New Roman"/>
            </a:endParaRPr>
          </a:p>
        </p:txBody>
      </p:sp>
      <p:cxnSp>
        <p:nvCxnSpPr>
          <p:cNvPr id="11" name="直线箭头连接符 10"/>
          <p:cNvCxnSpPr/>
          <p:nvPr/>
        </p:nvCxnSpPr>
        <p:spPr>
          <a:xfrm flipH="1" flipV="1">
            <a:off x="6618699" y="4021949"/>
            <a:ext cx="692653" cy="404119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11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3-07-21 à 23.18.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740" y="3201550"/>
            <a:ext cx="4522907" cy="314933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72940" y="525285"/>
            <a:ext cx="1307545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zh-CN" b="1" i="1" dirty="0" err="1" smtClean="0"/>
              <a:t>Getsources</a:t>
            </a:r>
            <a:endParaRPr lang="zh-CN" altLang="en-US" b="1" i="1" dirty="0"/>
          </a:p>
        </p:txBody>
      </p:sp>
      <p:sp>
        <p:nvSpPr>
          <p:cNvPr id="7" name="矩形 6"/>
          <p:cNvSpPr/>
          <p:nvPr/>
        </p:nvSpPr>
        <p:spPr>
          <a:xfrm>
            <a:off x="1072940" y="3242808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b="1" i="1" dirty="0"/>
          </a:p>
        </p:txBody>
      </p:sp>
      <p:sp>
        <p:nvSpPr>
          <p:cNvPr id="8" name="矩形 7"/>
          <p:cNvSpPr/>
          <p:nvPr/>
        </p:nvSpPr>
        <p:spPr>
          <a:xfrm>
            <a:off x="1072940" y="3312282"/>
            <a:ext cx="1308221" cy="369332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none">
            <a:spAutoFit/>
          </a:bodyPr>
          <a:lstStyle/>
          <a:p>
            <a:r>
              <a:rPr lang="en-US" altLang="zh-CN" b="1" i="1" dirty="0" smtClean="0"/>
              <a:t>24um prior</a:t>
            </a:r>
            <a:endParaRPr lang="zh-CN" altLang="en-US" b="1" i="1" dirty="0"/>
          </a:p>
        </p:txBody>
      </p:sp>
      <p:pic>
        <p:nvPicPr>
          <p:cNvPr id="3" name="图片 2" descr="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54" y="268957"/>
            <a:ext cx="4596593" cy="293259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72264" y="525285"/>
            <a:ext cx="1282297" cy="369332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none">
            <a:spAutoFit/>
          </a:bodyPr>
          <a:lstStyle/>
          <a:p>
            <a:r>
              <a:rPr lang="en-US" altLang="zh-CN" b="1" i="1" dirty="0" err="1" smtClean="0"/>
              <a:t>getsources</a:t>
            </a:r>
            <a:endParaRPr lang="zh-CN" altLang="en-US" b="1" i="1" dirty="0"/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4882761" y="358779"/>
            <a:ext cx="4261239" cy="2718693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285750" indent="-285750">
              <a:lnSpc>
                <a:spcPts val="2360"/>
              </a:lnSpc>
              <a:spcAft>
                <a:spcPts val="600"/>
              </a:spcAft>
              <a:buFont typeface="Wingdings" charset="2"/>
              <a:buChar char="Ø"/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However, </a:t>
            </a:r>
            <a:r>
              <a:rPr kumimoji="0" lang="en-US" altLang="zh-CN" sz="1800" b="1" i="1" dirty="0" err="1" smtClean="0">
                <a:latin typeface="Times New Roman"/>
                <a:ea typeface="黑体" charset="0"/>
                <a:cs typeface="Times New Roman"/>
              </a:rPr>
              <a:t>getsources</a:t>
            </a: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 loses completeness at longer Herschel bands</a:t>
            </a:r>
          </a:p>
          <a:p>
            <a:pPr marL="285750" indent="-285750">
              <a:lnSpc>
                <a:spcPts val="2360"/>
              </a:lnSpc>
              <a:spcAft>
                <a:spcPts val="600"/>
              </a:spcAft>
              <a:buFont typeface="Wingdings" charset="2"/>
              <a:buChar char="Ø"/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 </a:t>
            </a:r>
            <a:r>
              <a:rPr lang="en-US" altLang="zh-CN" sz="1800" b="1" dirty="0" smtClean="0"/>
              <a:t>Ex: &gt;70% of the sources are detected with </a:t>
            </a:r>
            <a:r>
              <a:rPr lang="en-US" altLang="zh-CN" sz="1800" b="1" dirty="0" smtClean="0">
                <a:latin typeface="Symbol" charset="2"/>
                <a:cs typeface="Symbol" charset="2"/>
              </a:rPr>
              <a:t>D</a:t>
            </a:r>
            <a:r>
              <a:rPr lang="en-US" altLang="zh-CN" sz="1800" b="1" dirty="0" smtClean="0"/>
              <a:t>S</a:t>
            </a:r>
            <a:r>
              <a:rPr lang="en-US" altLang="zh-CN" sz="1800" b="1" dirty="0"/>
              <a:t>/S&lt;0.33 </a:t>
            </a:r>
            <a:r>
              <a:rPr lang="en-US" altLang="zh-CN" sz="1800" b="1" dirty="0" smtClean="0"/>
              <a:t>above 5.7 </a:t>
            </a:r>
            <a:r>
              <a:rPr lang="en-US" altLang="zh-CN" sz="1800" b="1" dirty="0" err="1" smtClean="0"/>
              <a:t>mJy</a:t>
            </a:r>
            <a:r>
              <a:rPr lang="en-US" altLang="zh-CN" sz="1800" b="1" dirty="0" smtClean="0"/>
              <a:t> at SPIRE 250um for the 24um prior technique</a:t>
            </a:r>
          </a:p>
          <a:p>
            <a:pPr>
              <a:lnSpc>
                <a:spcPts val="2360"/>
              </a:lnSpc>
              <a:spcAft>
                <a:spcPts val="600"/>
              </a:spcAft>
            </a:pPr>
            <a:r>
              <a:rPr lang="en-US" altLang="zh-CN" sz="2800" b="1" dirty="0" smtClean="0">
                <a:solidFill>
                  <a:srgbClr val="FF6600"/>
                </a:solidFill>
              </a:rPr>
              <a:t>Vs. </a:t>
            </a:r>
            <a:r>
              <a:rPr lang="en-US" altLang="zh-CN" sz="1800" b="1" dirty="0" smtClean="0"/>
              <a:t>&gt;40</a:t>
            </a:r>
            <a:r>
              <a:rPr lang="en-US" altLang="zh-CN" sz="1800" b="1" dirty="0"/>
              <a:t>% of the sources are detected </a:t>
            </a:r>
            <a:r>
              <a:rPr lang="en-US" altLang="zh-CN" sz="1800" b="1" dirty="0" smtClean="0"/>
              <a:t>by </a:t>
            </a:r>
            <a:r>
              <a:rPr lang="en-US" altLang="zh-CN" sz="1800" b="1" i="1" dirty="0" err="1" smtClean="0"/>
              <a:t>getsources</a:t>
            </a:r>
            <a:endParaRPr lang="en-US" altLang="zh-CN" sz="1800" b="1" i="1" dirty="0">
              <a:solidFill>
                <a:srgbClr val="FF6600"/>
              </a:solidFill>
            </a:endParaRPr>
          </a:p>
          <a:p>
            <a:pPr>
              <a:spcAft>
                <a:spcPts val="600"/>
              </a:spcAft>
            </a:pPr>
            <a:endParaRPr kumimoji="0" lang="en-US" altLang="zh-CN" sz="1800" b="1" dirty="0">
              <a:latin typeface="Times New Roman"/>
              <a:ea typeface="黑体" charset="0"/>
              <a:cs typeface="Times New Roman"/>
            </a:endParaRPr>
          </a:p>
        </p:txBody>
      </p:sp>
      <p:pic>
        <p:nvPicPr>
          <p:cNvPr id="12" name="图片 11" descr="purity_getsource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27" b="49521"/>
          <a:stretch/>
        </p:blipFill>
        <p:spPr>
          <a:xfrm>
            <a:off x="5192811" y="3201549"/>
            <a:ext cx="3786377" cy="2972693"/>
          </a:xfrm>
          <a:prstGeom prst="rect">
            <a:avLst/>
          </a:prstGeom>
        </p:spPr>
      </p:pic>
      <p:cxnSp>
        <p:nvCxnSpPr>
          <p:cNvPr id="13" name="直线箭头连接符 12"/>
          <p:cNvCxnSpPr/>
          <p:nvPr/>
        </p:nvCxnSpPr>
        <p:spPr>
          <a:xfrm>
            <a:off x="6965025" y="3495953"/>
            <a:ext cx="577212" cy="371321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615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146"/>
            <a:ext cx="9144000" cy="5888854"/>
          </a:xfrm>
          <a:prstGeom prst="rect">
            <a:avLst/>
          </a:prstGeom>
        </p:spPr>
      </p:pic>
      <p:sp>
        <p:nvSpPr>
          <p:cNvPr id="5" name="ZoneTexte 88"/>
          <p:cNvSpPr txBox="1">
            <a:spLocks noChangeArrowheads="1"/>
          </p:cNvSpPr>
          <p:nvPr/>
        </p:nvSpPr>
        <p:spPr bwMode="auto">
          <a:xfrm>
            <a:off x="1800811" y="99035"/>
            <a:ext cx="5548332" cy="923330"/>
          </a:xfrm>
          <a:prstGeom prst="rect">
            <a:avLst/>
          </a:prstGeom>
          <a:noFill/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CC66"/>
                </a:solidFill>
                <a:latin typeface="Arial" charset="0"/>
              </a:rPr>
              <a:t>FWHM=  </a:t>
            </a:r>
            <a:r>
              <a:rPr lang="en-US" b="1" dirty="0" smtClean="0">
                <a:solidFill>
                  <a:srgbClr val="FFCC66"/>
                </a:solidFill>
                <a:latin typeface="Arial" charset="0"/>
              </a:rPr>
              <a:t>5.7”  </a:t>
            </a:r>
            <a:r>
              <a:rPr lang="en-US" b="1" dirty="0" smtClean="0">
                <a:solidFill>
                  <a:srgbClr val="0000FF"/>
                </a:solidFill>
                <a:latin typeface="Arial" charset="0"/>
              </a:rPr>
              <a:t>6.7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"    11" </a:t>
            </a:r>
            <a:r>
              <a:rPr lang="en-US" b="1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b="1" dirty="0">
                <a:solidFill>
                  <a:srgbClr val="FF0000"/>
                </a:solidFill>
                <a:latin typeface="Arial" charset="0"/>
              </a:rPr>
              <a:t>18.1"   24.9"    36.9"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CC66"/>
                </a:solidFill>
                <a:latin typeface="Symbol" charset="2"/>
                <a:ea typeface="Symbol" charset="2"/>
                <a:cs typeface="Symbol" charset="2"/>
              </a:rPr>
              <a:t>l</a:t>
            </a:r>
            <a:r>
              <a:rPr lang="en-US" b="1" dirty="0">
                <a:solidFill>
                  <a:srgbClr val="FFCC66"/>
                </a:solidFill>
                <a:latin typeface="Arial" charset="0"/>
              </a:rPr>
              <a:t> (</a:t>
            </a:r>
            <a:r>
              <a:rPr lang="en-US" b="1" dirty="0">
                <a:solidFill>
                  <a:srgbClr val="FFCC66"/>
                </a:solidFill>
                <a:latin typeface="Symbol" charset="2"/>
                <a:ea typeface="Symbol" charset="2"/>
                <a:cs typeface="Symbol" charset="2"/>
              </a:rPr>
              <a:t>m</a:t>
            </a:r>
            <a:r>
              <a:rPr lang="en-US" b="1" dirty="0">
                <a:solidFill>
                  <a:srgbClr val="FFCC66"/>
                </a:solidFill>
                <a:latin typeface="Arial" charset="0"/>
              </a:rPr>
              <a:t>m)=  </a:t>
            </a:r>
            <a:r>
              <a:rPr lang="en-US" b="1" dirty="0" smtClean="0">
                <a:solidFill>
                  <a:srgbClr val="FFCC66"/>
                </a:solidFill>
                <a:latin typeface="Arial" charset="0"/>
              </a:rPr>
              <a:t>24     </a:t>
            </a:r>
            <a:r>
              <a:rPr lang="en-US" b="1" dirty="0" smtClean="0">
                <a:solidFill>
                  <a:srgbClr val="0000FF"/>
                </a:solidFill>
                <a:latin typeface="Arial" charset="0"/>
              </a:rPr>
              <a:t>100   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160 </a:t>
            </a:r>
            <a:r>
              <a:rPr lang="en-US" b="1" dirty="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en-US" b="1" dirty="0">
                <a:solidFill>
                  <a:srgbClr val="FF0000"/>
                </a:solidFill>
                <a:latin typeface="Arial" charset="0"/>
              </a:rPr>
              <a:t>250      350      500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" name="ZoneTexte 31"/>
          <p:cNvSpPr txBox="1">
            <a:spLocks noChangeArrowheads="1"/>
          </p:cNvSpPr>
          <p:nvPr/>
        </p:nvSpPr>
        <p:spPr bwMode="auto">
          <a:xfrm>
            <a:off x="92075" y="1417638"/>
            <a:ext cx="730250" cy="368300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Calibri" charset="0"/>
              </a:rPr>
              <a:t>24um</a:t>
            </a:r>
          </a:p>
        </p:txBody>
      </p:sp>
      <p:sp>
        <p:nvSpPr>
          <p:cNvPr id="7" name="ZoneTexte 20"/>
          <p:cNvSpPr txBox="1">
            <a:spLocks noChangeArrowheads="1"/>
          </p:cNvSpPr>
          <p:nvPr/>
        </p:nvSpPr>
        <p:spPr bwMode="auto">
          <a:xfrm>
            <a:off x="3265672" y="1417638"/>
            <a:ext cx="847725" cy="368300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FF"/>
                </a:solidFill>
                <a:latin typeface="Calibri" charset="0"/>
              </a:rPr>
              <a:t>100um</a:t>
            </a:r>
          </a:p>
        </p:txBody>
      </p:sp>
      <p:sp>
        <p:nvSpPr>
          <p:cNvPr id="8" name="ZoneTexte 21"/>
          <p:cNvSpPr txBox="1">
            <a:spLocks noChangeArrowheads="1"/>
          </p:cNvSpPr>
          <p:nvPr/>
        </p:nvSpPr>
        <p:spPr bwMode="auto">
          <a:xfrm>
            <a:off x="6307322" y="1471327"/>
            <a:ext cx="1068171" cy="461665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FF"/>
                </a:solidFill>
                <a:latin typeface="Calibri" charset="0"/>
              </a:rPr>
              <a:t>160um</a:t>
            </a:r>
            <a:endParaRPr lang="en-US" sz="2400" b="1" dirty="0">
              <a:solidFill>
                <a:srgbClr val="0000FF"/>
              </a:solidFill>
              <a:latin typeface="Calibri" charset="0"/>
            </a:endParaRPr>
          </a:p>
        </p:txBody>
      </p:sp>
      <p:sp>
        <p:nvSpPr>
          <p:cNvPr id="9" name="ZoneTexte 22"/>
          <p:cNvSpPr txBox="1">
            <a:spLocks noChangeArrowheads="1"/>
          </p:cNvSpPr>
          <p:nvPr/>
        </p:nvSpPr>
        <p:spPr bwMode="auto">
          <a:xfrm>
            <a:off x="173531" y="4221617"/>
            <a:ext cx="846138" cy="369888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250um</a:t>
            </a:r>
          </a:p>
        </p:txBody>
      </p:sp>
      <p:sp>
        <p:nvSpPr>
          <p:cNvPr id="10" name="ZoneTexte 24"/>
          <p:cNvSpPr txBox="1">
            <a:spLocks noChangeArrowheads="1"/>
          </p:cNvSpPr>
          <p:nvPr/>
        </p:nvSpPr>
        <p:spPr bwMode="auto">
          <a:xfrm>
            <a:off x="3265672" y="4226997"/>
            <a:ext cx="847725" cy="369888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350um</a:t>
            </a:r>
          </a:p>
        </p:txBody>
      </p:sp>
      <p:sp>
        <p:nvSpPr>
          <p:cNvPr id="11" name="ZoneTexte 26"/>
          <p:cNvSpPr txBox="1">
            <a:spLocks noChangeArrowheads="1"/>
          </p:cNvSpPr>
          <p:nvPr/>
        </p:nvSpPr>
        <p:spPr bwMode="auto">
          <a:xfrm>
            <a:off x="6307322" y="4267659"/>
            <a:ext cx="847725" cy="369888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500um</a:t>
            </a:r>
          </a:p>
        </p:txBody>
      </p:sp>
      <p:sp>
        <p:nvSpPr>
          <p:cNvPr id="12" name="矩形 11"/>
          <p:cNvSpPr/>
          <p:nvPr/>
        </p:nvSpPr>
        <p:spPr>
          <a:xfrm>
            <a:off x="4848442" y="3314107"/>
            <a:ext cx="23886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Blending and </a:t>
            </a:r>
          </a:p>
          <a:p>
            <a:r>
              <a:rPr lang="en-US" altLang="zh-CN" sz="2400" dirty="0" smtClean="0">
                <a:solidFill>
                  <a:srgbClr val="FF0000"/>
                </a:solidFill>
              </a:rPr>
              <a:t>Confusion limited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926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9973" y="268238"/>
            <a:ext cx="8229600" cy="1143000"/>
          </a:xfrm>
        </p:spPr>
        <p:txBody>
          <a:bodyPr/>
          <a:lstStyle/>
          <a:p>
            <a:endParaRPr kumimoji="1" lang="zh-CN" altLang="en-US" dirty="0"/>
          </a:p>
        </p:txBody>
      </p:sp>
      <p:pic>
        <p:nvPicPr>
          <p:cNvPr id="4" name="图片 3" descr="s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650"/>
            <a:ext cx="5366919" cy="34283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633059" y="6073170"/>
            <a:ext cx="3106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err="1" smtClean="0"/>
              <a:t>Leiton</a:t>
            </a:r>
            <a:r>
              <a:rPr lang="en-US" altLang="zh-CN" sz="2800" dirty="0" smtClean="0"/>
              <a:t> et al. in prep.</a:t>
            </a:r>
            <a:endParaRPr lang="zh-CN" altLang="en-US" sz="2800" dirty="0"/>
          </a:p>
        </p:txBody>
      </p:sp>
      <p:pic>
        <p:nvPicPr>
          <p:cNvPr id="3" name="图片 2" descr="f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638"/>
            <a:ext cx="5464274" cy="3155012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808096" y="461851"/>
            <a:ext cx="1693156" cy="955788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" name="Straight Arrow Connector 11"/>
          <p:cNvCxnSpPr>
            <a:cxnSpLocks noChangeShapeType="1"/>
          </p:cNvCxnSpPr>
          <p:nvPr/>
        </p:nvCxnSpPr>
        <p:spPr bwMode="auto">
          <a:xfrm>
            <a:off x="2501252" y="1034502"/>
            <a:ext cx="4062544" cy="424538"/>
          </a:xfrm>
          <a:prstGeom prst="straightConnector1">
            <a:avLst/>
          </a:prstGeom>
          <a:ln w="28575" cmpd="sng">
            <a:solidFill>
              <a:srgbClr val="008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11"/>
          <p:cNvCxnSpPr>
            <a:cxnSpLocks noChangeShapeType="1"/>
          </p:cNvCxnSpPr>
          <p:nvPr/>
        </p:nvCxnSpPr>
        <p:spPr bwMode="auto">
          <a:xfrm>
            <a:off x="2366569" y="1109361"/>
            <a:ext cx="4197227" cy="1550006"/>
          </a:xfrm>
          <a:prstGeom prst="straightConnector1">
            <a:avLst/>
          </a:prstGeom>
          <a:ln w="28575" cmpd="sng">
            <a:solidFill>
              <a:srgbClr val="008000"/>
            </a:solidFill>
            <a:headEnd/>
            <a:tailEnd type="arrow" w="med" len="med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6" name="TextBox 2"/>
          <p:cNvSpPr txBox="1">
            <a:spLocks noChangeArrowheads="1"/>
          </p:cNvSpPr>
          <p:nvPr/>
        </p:nvSpPr>
        <p:spPr bwMode="auto">
          <a:xfrm>
            <a:off x="6563797" y="1459039"/>
            <a:ext cx="2402229" cy="1200328"/>
          </a:xfrm>
          <a:prstGeom prst="rect">
            <a:avLst/>
          </a:prstGeom>
          <a:noFill/>
          <a:ln w="444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r>
              <a:rPr kumimoji="0" lang="en-US" altLang="zh-CN" b="1" dirty="0" smtClean="0">
                <a:latin typeface="黑体" charset="0"/>
                <a:ea typeface="黑体" charset="0"/>
                <a:cs typeface="黑体" charset="0"/>
              </a:rPr>
              <a:t>Blending can magnify the flux in 500um</a:t>
            </a:r>
            <a:endParaRPr kumimoji="0" lang="en-US" altLang="zh-CN" sz="1800" b="1" dirty="0">
              <a:latin typeface="黑体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630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ompare_sex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1" b="49827"/>
          <a:stretch/>
        </p:blipFill>
        <p:spPr>
          <a:xfrm>
            <a:off x="464198" y="-82731"/>
            <a:ext cx="7660903" cy="3672073"/>
          </a:xfrm>
          <a:prstGeom prst="rect">
            <a:avLst/>
          </a:prstGeom>
        </p:spPr>
      </p:pic>
      <p:sp>
        <p:nvSpPr>
          <p:cNvPr id="5" name="ZoneTexte 31"/>
          <p:cNvSpPr txBox="1">
            <a:spLocks noChangeArrowheads="1"/>
          </p:cNvSpPr>
          <p:nvPr/>
        </p:nvSpPr>
        <p:spPr bwMode="auto">
          <a:xfrm>
            <a:off x="3373730" y="147579"/>
            <a:ext cx="920920" cy="707886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Calibri" charset="0"/>
              </a:rPr>
              <a:t>Real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Calibri" charset="0"/>
              </a:rPr>
              <a:t>500um</a:t>
            </a:r>
            <a:endParaRPr lang="en-US" sz="2000" b="1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6" name="ZoneTexte 31"/>
          <p:cNvSpPr txBox="1">
            <a:spLocks noChangeArrowheads="1"/>
          </p:cNvSpPr>
          <p:nvPr/>
        </p:nvSpPr>
        <p:spPr bwMode="auto">
          <a:xfrm>
            <a:off x="6870652" y="147579"/>
            <a:ext cx="1260431" cy="707886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Calibri" charset="0"/>
              </a:rPr>
              <a:t>Simulated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Calibri" charset="0"/>
              </a:rPr>
              <a:t>500um</a:t>
            </a:r>
            <a:endParaRPr lang="en-US" sz="2000" b="1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8" name="ZoneTexte 31"/>
          <p:cNvSpPr txBox="1">
            <a:spLocks noChangeArrowheads="1"/>
          </p:cNvSpPr>
          <p:nvPr/>
        </p:nvSpPr>
        <p:spPr bwMode="auto">
          <a:xfrm>
            <a:off x="6513650" y="3556860"/>
            <a:ext cx="1673204" cy="707886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Calibri" charset="0"/>
              </a:rPr>
              <a:t>Segmentation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Calibri" charset="0"/>
              </a:rPr>
              <a:t>Map</a:t>
            </a:r>
          </a:p>
        </p:txBody>
      </p:sp>
      <p:pic>
        <p:nvPicPr>
          <p:cNvPr id="13" name="图片 12" descr="pdplot_pacs500.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1" t="9709" r="4531" b="44214"/>
          <a:stretch/>
        </p:blipFill>
        <p:spPr>
          <a:xfrm>
            <a:off x="3896115" y="3633284"/>
            <a:ext cx="4987744" cy="32247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矩形 13"/>
          <p:cNvSpPr/>
          <p:nvPr/>
        </p:nvSpPr>
        <p:spPr>
          <a:xfrm>
            <a:off x="241160" y="3970859"/>
            <a:ext cx="3654955" cy="2585323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 smtClean="0"/>
              <a:t>Comparison between the real 500um image and simulated image for GOODS-NORTH field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Red box: FOV of 24um</a:t>
            </a:r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P(D) plot:</a:t>
            </a:r>
          </a:p>
          <a:p>
            <a:r>
              <a:rPr lang="en-US" altLang="zh-CN" dirty="0" smtClean="0"/>
              <a:t>Black: real pixel flux distribution; </a:t>
            </a:r>
          </a:p>
          <a:p>
            <a:r>
              <a:rPr lang="en-US" altLang="zh-CN" dirty="0" smtClean="0"/>
              <a:t>Red: simulated pixel flux distribution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66624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ompare_se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7234354" cy="6858000"/>
          </a:xfrm>
          <a:prstGeom prst="rect">
            <a:avLst/>
          </a:prstGeom>
        </p:spPr>
      </p:pic>
      <p:sp>
        <p:nvSpPr>
          <p:cNvPr id="5" name="ZoneTexte 31"/>
          <p:cNvSpPr txBox="1">
            <a:spLocks noChangeArrowheads="1"/>
          </p:cNvSpPr>
          <p:nvPr/>
        </p:nvSpPr>
        <p:spPr bwMode="auto">
          <a:xfrm>
            <a:off x="3373730" y="147579"/>
            <a:ext cx="920920" cy="707886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Calibri" charset="0"/>
              </a:rPr>
              <a:t>Real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Calibri" charset="0"/>
              </a:rPr>
              <a:t>500um</a:t>
            </a:r>
            <a:endParaRPr lang="en-US" sz="2000" b="1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6" name="ZoneTexte 31"/>
          <p:cNvSpPr txBox="1">
            <a:spLocks noChangeArrowheads="1"/>
          </p:cNvSpPr>
          <p:nvPr/>
        </p:nvSpPr>
        <p:spPr bwMode="auto">
          <a:xfrm>
            <a:off x="6870652" y="147579"/>
            <a:ext cx="1260431" cy="707886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Calibri" charset="0"/>
              </a:rPr>
              <a:t>Simulated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Calibri" charset="0"/>
              </a:rPr>
              <a:t>500um</a:t>
            </a:r>
            <a:endParaRPr lang="en-US" sz="2000" b="1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7" name="ZoneTexte 31"/>
          <p:cNvSpPr txBox="1">
            <a:spLocks noChangeArrowheads="1"/>
          </p:cNvSpPr>
          <p:nvPr/>
        </p:nvSpPr>
        <p:spPr bwMode="auto">
          <a:xfrm>
            <a:off x="3373730" y="3556860"/>
            <a:ext cx="1287532" cy="707886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Calibri" charset="0"/>
              </a:rPr>
              <a:t>Difference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Calibri" charset="0"/>
              </a:rPr>
              <a:t>Map</a:t>
            </a:r>
          </a:p>
        </p:txBody>
      </p:sp>
      <p:sp>
        <p:nvSpPr>
          <p:cNvPr id="8" name="ZoneTexte 31"/>
          <p:cNvSpPr txBox="1">
            <a:spLocks noChangeArrowheads="1"/>
          </p:cNvSpPr>
          <p:nvPr/>
        </p:nvSpPr>
        <p:spPr bwMode="auto">
          <a:xfrm>
            <a:off x="6513650" y="3556860"/>
            <a:ext cx="1673204" cy="707886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Calibri" charset="0"/>
              </a:rPr>
              <a:t>Segmentation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Calibri" charset="0"/>
              </a:rPr>
              <a:t>Map</a:t>
            </a:r>
          </a:p>
        </p:txBody>
      </p:sp>
      <p:cxnSp>
        <p:nvCxnSpPr>
          <p:cNvPr id="9" name="Straight Arrow Connector 11"/>
          <p:cNvCxnSpPr>
            <a:cxnSpLocks noChangeShapeType="1"/>
          </p:cNvCxnSpPr>
          <p:nvPr/>
        </p:nvCxnSpPr>
        <p:spPr bwMode="auto">
          <a:xfrm flipH="1" flipV="1">
            <a:off x="2643335" y="3954656"/>
            <a:ext cx="261119" cy="459111"/>
          </a:xfrm>
          <a:prstGeom prst="straightConnector1">
            <a:avLst/>
          </a:prstGeom>
          <a:ln w="28575" cmpd="sng">
            <a:solidFill>
              <a:srgbClr val="0000FF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2798052" y="4413767"/>
            <a:ext cx="735072" cy="523220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r>
              <a:rPr kumimoji="0" lang="en-US" altLang="zh-CN" sz="1400" b="1" dirty="0" smtClean="0">
                <a:latin typeface="Times New Roman"/>
                <a:ea typeface="黑体" charset="0"/>
                <a:cs typeface="Times New Roman"/>
              </a:rPr>
              <a:t>GN20, z=4.05</a:t>
            </a:r>
            <a:endParaRPr kumimoji="0" lang="en-US" altLang="zh-CN" sz="1400" b="1" dirty="0">
              <a:latin typeface="Times New Roman"/>
              <a:ea typeface="黑体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89222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88"/>
          <p:cNvSpPr txBox="1">
            <a:spLocks noChangeArrowheads="1"/>
          </p:cNvSpPr>
          <p:nvPr/>
        </p:nvSpPr>
        <p:spPr bwMode="auto">
          <a:xfrm>
            <a:off x="92075" y="2396"/>
            <a:ext cx="5548332" cy="646331"/>
          </a:xfrm>
          <a:prstGeom prst="rect">
            <a:avLst/>
          </a:prstGeom>
          <a:noFill/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CC66"/>
                </a:solidFill>
                <a:latin typeface="Arial" charset="0"/>
              </a:rPr>
              <a:t>FWHM=  </a:t>
            </a:r>
            <a:r>
              <a:rPr lang="en-US" b="1" dirty="0" smtClean="0">
                <a:solidFill>
                  <a:srgbClr val="FFCC66"/>
                </a:solidFill>
                <a:latin typeface="Arial" charset="0"/>
              </a:rPr>
              <a:t>5.7”  </a:t>
            </a:r>
            <a:r>
              <a:rPr lang="en-US" b="1" dirty="0" smtClean="0">
                <a:solidFill>
                  <a:srgbClr val="0000FF"/>
                </a:solidFill>
                <a:latin typeface="Arial" charset="0"/>
              </a:rPr>
              <a:t>6.7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"    11" </a:t>
            </a:r>
            <a:r>
              <a:rPr lang="en-US" b="1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b="1" dirty="0">
                <a:solidFill>
                  <a:srgbClr val="FF0000"/>
                </a:solidFill>
                <a:latin typeface="Arial" charset="0"/>
              </a:rPr>
              <a:t>18.1"   24.9"    36.9"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CC66"/>
                </a:solidFill>
                <a:latin typeface="Symbol" charset="2"/>
                <a:ea typeface="Symbol" charset="2"/>
                <a:cs typeface="Symbol" charset="2"/>
              </a:rPr>
              <a:t>l</a:t>
            </a:r>
            <a:r>
              <a:rPr lang="en-US" b="1" dirty="0">
                <a:solidFill>
                  <a:srgbClr val="FFCC66"/>
                </a:solidFill>
                <a:latin typeface="Arial" charset="0"/>
              </a:rPr>
              <a:t> (</a:t>
            </a:r>
            <a:r>
              <a:rPr lang="en-US" b="1" dirty="0">
                <a:solidFill>
                  <a:srgbClr val="FFCC66"/>
                </a:solidFill>
                <a:latin typeface="Symbol" charset="2"/>
                <a:ea typeface="Symbol" charset="2"/>
                <a:cs typeface="Symbol" charset="2"/>
              </a:rPr>
              <a:t>m</a:t>
            </a:r>
            <a:r>
              <a:rPr lang="en-US" b="1" dirty="0">
                <a:solidFill>
                  <a:srgbClr val="FFCC66"/>
                </a:solidFill>
                <a:latin typeface="Arial" charset="0"/>
              </a:rPr>
              <a:t>m)=  </a:t>
            </a:r>
            <a:r>
              <a:rPr lang="en-US" b="1" dirty="0" smtClean="0">
                <a:solidFill>
                  <a:srgbClr val="FFCC66"/>
                </a:solidFill>
                <a:latin typeface="Arial" charset="0"/>
              </a:rPr>
              <a:t>24     </a:t>
            </a:r>
            <a:r>
              <a:rPr lang="en-US" b="1" dirty="0" smtClean="0">
                <a:solidFill>
                  <a:srgbClr val="0000FF"/>
                </a:solidFill>
                <a:latin typeface="Arial" charset="0"/>
              </a:rPr>
              <a:t>100   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160 </a:t>
            </a:r>
            <a:r>
              <a:rPr lang="en-US" b="1" dirty="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en-US" b="1" dirty="0">
                <a:solidFill>
                  <a:srgbClr val="FF0000"/>
                </a:solidFill>
                <a:latin typeface="Arial" charset="0"/>
              </a:rPr>
              <a:t>250      350      </a:t>
            </a:r>
            <a:r>
              <a:rPr lang="en-US" b="1" dirty="0" smtClean="0">
                <a:solidFill>
                  <a:srgbClr val="FF0000"/>
                </a:solidFill>
                <a:latin typeface="Arial" charset="0"/>
              </a:rPr>
              <a:t>500</a:t>
            </a:r>
            <a:endParaRPr lang="en-US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741" y="797913"/>
            <a:ext cx="8995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3366FF"/>
                </a:solidFill>
              </a:rPr>
              <a:t>A high-z source can be blended with a very close low-z </a:t>
            </a:r>
            <a:r>
              <a:rPr lang="en-US" altLang="zh-CN" b="1" dirty="0" err="1" smtClean="0">
                <a:solidFill>
                  <a:srgbClr val="3366FF"/>
                </a:solidFill>
              </a:rPr>
              <a:t>neib</a:t>
            </a:r>
            <a:r>
              <a:rPr lang="en-US" altLang="zh-CN" b="1" dirty="0" smtClean="0">
                <a:solidFill>
                  <a:srgbClr val="3366FF"/>
                </a:solidFill>
              </a:rPr>
              <a:t>., making its flux hard to measure</a:t>
            </a:r>
            <a:endParaRPr lang="zh-CN" altLang="en-US" b="1" dirty="0">
              <a:solidFill>
                <a:srgbClr val="3366FF"/>
              </a:solidFill>
            </a:endParaRPr>
          </a:p>
        </p:txBody>
      </p:sp>
      <p:pic>
        <p:nvPicPr>
          <p:cNvPr id="11" name="图片 10" descr="ds9.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7245"/>
            <a:ext cx="8883844" cy="5873208"/>
          </a:xfrm>
          <a:prstGeom prst="rect">
            <a:avLst/>
          </a:prstGeom>
        </p:spPr>
      </p:pic>
      <p:sp>
        <p:nvSpPr>
          <p:cNvPr id="23" name="ZoneTexte 31"/>
          <p:cNvSpPr txBox="1">
            <a:spLocks noChangeArrowheads="1"/>
          </p:cNvSpPr>
          <p:nvPr/>
        </p:nvSpPr>
        <p:spPr bwMode="auto">
          <a:xfrm>
            <a:off x="2431799" y="1293822"/>
            <a:ext cx="730250" cy="368300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Calibri" charset="0"/>
              </a:rPr>
              <a:t>24um</a:t>
            </a:r>
          </a:p>
        </p:txBody>
      </p:sp>
      <p:sp>
        <p:nvSpPr>
          <p:cNvPr id="24" name="ZoneTexte 20"/>
          <p:cNvSpPr txBox="1">
            <a:spLocks noChangeArrowheads="1"/>
          </p:cNvSpPr>
          <p:nvPr/>
        </p:nvSpPr>
        <p:spPr bwMode="auto">
          <a:xfrm>
            <a:off x="4474171" y="1271032"/>
            <a:ext cx="847725" cy="368300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FF"/>
                </a:solidFill>
                <a:latin typeface="Calibri" charset="0"/>
              </a:rPr>
              <a:t>100um</a:t>
            </a:r>
          </a:p>
        </p:txBody>
      </p:sp>
      <p:sp>
        <p:nvSpPr>
          <p:cNvPr id="25" name="ZoneTexte 21"/>
          <p:cNvSpPr txBox="1">
            <a:spLocks noChangeArrowheads="1"/>
          </p:cNvSpPr>
          <p:nvPr/>
        </p:nvSpPr>
        <p:spPr bwMode="auto">
          <a:xfrm>
            <a:off x="6600928" y="1246772"/>
            <a:ext cx="1068171" cy="461665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FF"/>
                </a:solidFill>
                <a:latin typeface="Calibri" charset="0"/>
              </a:rPr>
              <a:t>160um</a:t>
            </a:r>
            <a:endParaRPr lang="en-US" sz="2400" b="1" dirty="0">
              <a:solidFill>
                <a:srgbClr val="0000FF"/>
              </a:solidFill>
              <a:latin typeface="Calibri" charset="0"/>
            </a:endParaRPr>
          </a:p>
        </p:txBody>
      </p:sp>
      <p:sp>
        <p:nvSpPr>
          <p:cNvPr id="26" name="ZoneTexte 22"/>
          <p:cNvSpPr txBox="1">
            <a:spLocks noChangeArrowheads="1"/>
          </p:cNvSpPr>
          <p:nvPr/>
        </p:nvSpPr>
        <p:spPr bwMode="auto">
          <a:xfrm>
            <a:off x="265787" y="3230233"/>
            <a:ext cx="846138" cy="369888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250um</a:t>
            </a:r>
          </a:p>
        </p:txBody>
      </p:sp>
      <p:sp>
        <p:nvSpPr>
          <p:cNvPr id="27" name="ZoneTexte 24"/>
          <p:cNvSpPr txBox="1">
            <a:spLocks noChangeArrowheads="1"/>
          </p:cNvSpPr>
          <p:nvPr/>
        </p:nvSpPr>
        <p:spPr bwMode="auto">
          <a:xfrm>
            <a:off x="2348222" y="3228529"/>
            <a:ext cx="847725" cy="369888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350um</a:t>
            </a:r>
          </a:p>
        </p:txBody>
      </p:sp>
      <p:sp>
        <p:nvSpPr>
          <p:cNvPr id="28" name="ZoneTexte 26"/>
          <p:cNvSpPr txBox="1">
            <a:spLocks noChangeArrowheads="1"/>
          </p:cNvSpPr>
          <p:nvPr/>
        </p:nvSpPr>
        <p:spPr bwMode="auto">
          <a:xfrm>
            <a:off x="4467639" y="3221018"/>
            <a:ext cx="847725" cy="369888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500um</a:t>
            </a:r>
          </a:p>
        </p:txBody>
      </p:sp>
      <p:sp>
        <p:nvSpPr>
          <p:cNvPr id="29" name="ZoneTexte 31"/>
          <p:cNvSpPr txBox="1">
            <a:spLocks noChangeArrowheads="1"/>
          </p:cNvSpPr>
          <p:nvPr/>
        </p:nvSpPr>
        <p:spPr bwMode="auto">
          <a:xfrm>
            <a:off x="265787" y="1314851"/>
            <a:ext cx="756187" cy="461665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Calibri" charset="0"/>
              </a:rPr>
              <a:t>8</a:t>
            </a:r>
            <a:r>
              <a:rPr lang="en-US" sz="2400" b="1" dirty="0" smtClean="0">
                <a:solidFill>
                  <a:srgbClr val="000000"/>
                </a:solidFill>
                <a:latin typeface="Calibri" charset="0"/>
              </a:rPr>
              <a:t>um</a:t>
            </a:r>
            <a:endParaRPr lang="en-US" sz="2400" b="1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30" name="ZoneTexte 26"/>
          <p:cNvSpPr txBox="1">
            <a:spLocks noChangeArrowheads="1"/>
          </p:cNvSpPr>
          <p:nvPr/>
        </p:nvSpPr>
        <p:spPr bwMode="auto">
          <a:xfrm>
            <a:off x="6653376" y="3242418"/>
            <a:ext cx="1015723" cy="461665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FF"/>
                </a:solidFill>
                <a:latin typeface="Calibri" charset="0"/>
              </a:rPr>
              <a:t>D map</a:t>
            </a:r>
            <a:endParaRPr lang="en-US" sz="2400" b="1" dirty="0">
              <a:solidFill>
                <a:srgbClr val="0000FF"/>
              </a:solidFill>
              <a:latin typeface="Calibri" charset="0"/>
            </a:endParaRPr>
          </a:p>
        </p:txBody>
      </p:sp>
      <p:sp>
        <p:nvSpPr>
          <p:cNvPr id="31" name="ZoneTexte 26"/>
          <p:cNvSpPr txBox="1">
            <a:spLocks noChangeArrowheads="1"/>
          </p:cNvSpPr>
          <p:nvPr/>
        </p:nvSpPr>
        <p:spPr bwMode="auto">
          <a:xfrm>
            <a:off x="265787" y="5098669"/>
            <a:ext cx="967182" cy="461665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FF"/>
                </a:solidFill>
                <a:latin typeface="Calibri" charset="0"/>
              </a:rPr>
              <a:t>S</a:t>
            </a:r>
            <a:r>
              <a:rPr lang="en-US" sz="2400" b="1" dirty="0" smtClean="0">
                <a:solidFill>
                  <a:srgbClr val="0000FF"/>
                </a:solidFill>
                <a:latin typeface="Calibri" charset="0"/>
              </a:rPr>
              <a:t> map</a:t>
            </a:r>
            <a:endParaRPr lang="en-US" sz="2400" b="1" dirty="0">
              <a:solidFill>
                <a:srgbClr val="0000FF"/>
              </a:solidFill>
              <a:latin typeface="Calibri" charset="0"/>
            </a:endParaRPr>
          </a:p>
        </p:txBody>
      </p:sp>
      <p:pic>
        <p:nvPicPr>
          <p:cNvPr id="16" name="图片 15" descr="24um.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" y="3221018"/>
            <a:ext cx="4024465" cy="3629471"/>
          </a:xfrm>
          <a:prstGeom prst="rect">
            <a:avLst/>
          </a:prstGeom>
        </p:spPr>
      </p:pic>
      <p:cxnSp>
        <p:nvCxnSpPr>
          <p:cNvPr id="32" name="Straight Arrow Connector 11"/>
          <p:cNvCxnSpPr>
            <a:cxnSpLocks noChangeShapeType="1"/>
          </p:cNvCxnSpPr>
          <p:nvPr/>
        </p:nvCxnSpPr>
        <p:spPr bwMode="auto">
          <a:xfrm flipH="1">
            <a:off x="1704200" y="2096034"/>
            <a:ext cx="1161689" cy="1608049"/>
          </a:xfrm>
          <a:prstGeom prst="straightConnector1">
            <a:avLst/>
          </a:prstGeom>
          <a:ln w="57150" cmpd="sng">
            <a:solidFill>
              <a:schemeClr val="accent5">
                <a:lumMod val="60000"/>
                <a:lumOff val="40000"/>
              </a:schemeClr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11"/>
          <p:cNvCxnSpPr>
            <a:cxnSpLocks noChangeShapeType="1"/>
          </p:cNvCxnSpPr>
          <p:nvPr/>
        </p:nvCxnSpPr>
        <p:spPr bwMode="auto">
          <a:xfrm flipH="1">
            <a:off x="3388137" y="4517077"/>
            <a:ext cx="1611924" cy="868050"/>
          </a:xfrm>
          <a:prstGeom prst="straightConnector1">
            <a:avLst/>
          </a:prstGeom>
          <a:ln w="57150" cmpd="sng">
            <a:solidFill>
              <a:schemeClr val="accent5">
                <a:lumMod val="60000"/>
                <a:lumOff val="40000"/>
              </a:schemeClr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图片 39" descr="屏幕快照 2013-11-22 上午8.50.2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5" y="736499"/>
            <a:ext cx="9144000" cy="1805666"/>
          </a:xfrm>
          <a:prstGeom prst="rect">
            <a:avLst/>
          </a:prstGeom>
        </p:spPr>
      </p:pic>
      <p:sp>
        <p:nvSpPr>
          <p:cNvPr id="41" name="TextBox 2"/>
          <p:cNvSpPr txBox="1">
            <a:spLocks noChangeArrowheads="1"/>
          </p:cNvSpPr>
          <p:nvPr/>
        </p:nvSpPr>
        <p:spPr bwMode="auto">
          <a:xfrm>
            <a:off x="2983476" y="1772574"/>
            <a:ext cx="6104120" cy="369332"/>
          </a:xfrm>
          <a:prstGeom prst="rect">
            <a:avLst/>
          </a:prstGeom>
          <a:noFill/>
          <a:ln w="444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endParaRPr kumimoji="0" lang="en-US" altLang="zh-CN" sz="1800" b="1" dirty="0" smtClean="0">
              <a:latin typeface="黑体" charset="0"/>
              <a:ea typeface="黑体" charset="0"/>
              <a:cs typeface="黑体" charset="0"/>
            </a:endParaRPr>
          </a:p>
        </p:txBody>
      </p:sp>
      <p:cxnSp>
        <p:nvCxnSpPr>
          <p:cNvPr id="42" name="Straight Arrow Connector 11"/>
          <p:cNvCxnSpPr>
            <a:cxnSpLocks noChangeShapeType="1"/>
          </p:cNvCxnSpPr>
          <p:nvPr/>
        </p:nvCxnSpPr>
        <p:spPr bwMode="auto">
          <a:xfrm>
            <a:off x="3298006" y="1146949"/>
            <a:ext cx="17396" cy="558186"/>
          </a:xfrm>
          <a:prstGeom prst="straightConnector1">
            <a:avLst/>
          </a:prstGeom>
          <a:ln w="12700" cmpd="sng">
            <a:solidFill>
              <a:srgbClr val="FF0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11"/>
          <p:cNvCxnSpPr>
            <a:cxnSpLocks noChangeShapeType="1"/>
          </p:cNvCxnSpPr>
          <p:nvPr/>
        </p:nvCxnSpPr>
        <p:spPr bwMode="auto">
          <a:xfrm>
            <a:off x="7407827" y="1146949"/>
            <a:ext cx="17396" cy="558186"/>
          </a:xfrm>
          <a:prstGeom prst="straightConnector1">
            <a:avLst/>
          </a:prstGeom>
          <a:ln w="12700" cmpd="sng">
            <a:solidFill>
              <a:srgbClr val="FF0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11"/>
          <p:cNvCxnSpPr>
            <a:cxnSpLocks noChangeShapeType="1"/>
          </p:cNvCxnSpPr>
          <p:nvPr/>
        </p:nvCxnSpPr>
        <p:spPr bwMode="auto">
          <a:xfrm>
            <a:off x="8795374" y="1146949"/>
            <a:ext cx="17396" cy="558186"/>
          </a:xfrm>
          <a:prstGeom prst="straightConnector1">
            <a:avLst/>
          </a:prstGeom>
          <a:ln w="12700" cmpd="sng">
            <a:solidFill>
              <a:srgbClr val="FF0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>
          <a:xfrm>
            <a:off x="3171875" y="861862"/>
            <a:ext cx="7876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24um </a:t>
            </a:r>
            <a:endParaRPr lang="zh-CN" altLang="en-US" dirty="0"/>
          </a:p>
        </p:txBody>
      </p:sp>
      <p:sp>
        <p:nvSpPr>
          <p:cNvPr id="46" name="矩形 45"/>
          <p:cNvSpPr/>
          <p:nvPr/>
        </p:nvSpPr>
        <p:spPr>
          <a:xfrm>
            <a:off x="6935132" y="842189"/>
            <a:ext cx="980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500 um </a:t>
            </a:r>
            <a:endParaRPr lang="zh-CN" altLang="en-US" dirty="0"/>
          </a:p>
        </p:txBody>
      </p:sp>
      <p:sp>
        <p:nvSpPr>
          <p:cNvPr id="47" name="矩形 46"/>
          <p:cNvSpPr/>
          <p:nvPr/>
        </p:nvSpPr>
        <p:spPr>
          <a:xfrm>
            <a:off x="8645333" y="822595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Arial" charset="0"/>
              </a:rPr>
              <a:t>z</a:t>
            </a:r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0443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5" grpId="0"/>
      <p:bldP spid="46" grpId="0"/>
      <p:bldP spid="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gh_obj2_z0.27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6" t="5772" r="20420" b="50000"/>
          <a:stretch/>
        </p:blipFill>
        <p:spPr>
          <a:xfrm>
            <a:off x="932486" y="1474881"/>
            <a:ext cx="6045089" cy="5383119"/>
          </a:xfrm>
          <a:prstGeom prst="rect">
            <a:avLst/>
          </a:prstGeom>
        </p:spPr>
      </p:pic>
      <p:pic>
        <p:nvPicPr>
          <p:cNvPr id="6" name="图片 5" descr="屏幕快照 2013-11-22 上午8.50.2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738" y="-22595"/>
            <a:ext cx="9144000" cy="1805666"/>
          </a:xfrm>
          <a:prstGeom prst="rect">
            <a:avLst/>
          </a:prstGeom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2802663" y="1013480"/>
            <a:ext cx="6104120" cy="369332"/>
          </a:xfrm>
          <a:prstGeom prst="rect">
            <a:avLst/>
          </a:prstGeom>
          <a:noFill/>
          <a:ln w="444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endParaRPr kumimoji="0" lang="en-US" altLang="zh-CN" sz="1800" b="1" dirty="0" smtClean="0">
              <a:latin typeface="黑体" charset="0"/>
              <a:ea typeface="黑体" charset="0"/>
              <a:cs typeface="黑体" charset="0"/>
            </a:endParaRPr>
          </a:p>
        </p:txBody>
      </p:sp>
      <p:cxnSp>
        <p:nvCxnSpPr>
          <p:cNvPr id="8" name="Straight Arrow Connector 11"/>
          <p:cNvCxnSpPr>
            <a:cxnSpLocks noChangeShapeType="1"/>
          </p:cNvCxnSpPr>
          <p:nvPr/>
        </p:nvCxnSpPr>
        <p:spPr bwMode="auto">
          <a:xfrm>
            <a:off x="3117193" y="387855"/>
            <a:ext cx="17396" cy="558186"/>
          </a:xfrm>
          <a:prstGeom prst="straightConnector1">
            <a:avLst/>
          </a:prstGeom>
          <a:ln w="12700" cmpd="sng">
            <a:solidFill>
              <a:srgbClr val="FF0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1"/>
          <p:cNvCxnSpPr>
            <a:cxnSpLocks noChangeShapeType="1"/>
          </p:cNvCxnSpPr>
          <p:nvPr/>
        </p:nvCxnSpPr>
        <p:spPr bwMode="auto">
          <a:xfrm>
            <a:off x="7227014" y="387855"/>
            <a:ext cx="17396" cy="558186"/>
          </a:xfrm>
          <a:prstGeom prst="straightConnector1">
            <a:avLst/>
          </a:prstGeom>
          <a:ln w="12700" cmpd="sng">
            <a:solidFill>
              <a:srgbClr val="FF0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1"/>
          <p:cNvCxnSpPr>
            <a:cxnSpLocks noChangeShapeType="1"/>
          </p:cNvCxnSpPr>
          <p:nvPr/>
        </p:nvCxnSpPr>
        <p:spPr bwMode="auto">
          <a:xfrm>
            <a:off x="8614561" y="387855"/>
            <a:ext cx="17396" cy="558186"/>
          </a:xfrm>
          <a:prstGeom prst="straightConnector1">
            <a:avLst/>
          </a:prstGeom>
          <a:ln w="12700" cmpd="sng">
            <a:solidFill>
              <a:srgbClr val="FF0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991062" y="102768"/>
            <a:ext cx="7876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24um 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6754319" y="83095"/>
            <a:ext cx="980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500 um 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8464520" y="63501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Arial" charset="0"/>
              </a:rPr>
              <a:t>z</a:t>
            </a:r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 </a:t>
            </a:r>
            <a:endParaRPr lang="zh-CN" altLang="en-US" dirty="0"/>
          </a:p>
        </p:txBody>
      </p:sp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2026421" y="2857995"/>
            <a:ext cx="808396" cy="377322"/>
          </a:xfrm>
          <a:prstGeom prst="rect">
            <a:avLst/>
          </a:prstGeom>
          <a:noFill/>
          <a:ln w="444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endParaRPr kumimoji="0" lang="en-US" altLang="zh-CN" sz="1800" b="1" dirty="0" smtClean="0">
              <a:latin typeface="黑体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3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屏幕快照 2013-11-22 上午8.50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738" y="-22595"/>
            <a:ext cx="9144000" cy="1805666"/>
          </a:xfrm>
          <a:prstGeom prst="rect">
            <a:avLst/>
          </a:prstGeom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2802663" y="1013480"/>
            <a:ext cx="6104120" cy="369332"/>
          </a:xfrm>
          <a:prstGeom prst="rect">
            <a:avLst/>
          </a:prstGeom>
          <a:noFill/>
          <a:ln w="444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endParaRPr kumimoji="0" lang="en-US" altLang="zh-CN" sz="1800" b="1" dirty="0" smtClean="0">
              <a:latin typeface="黑体" charset="0"/>
              <a:ea typeface="黑体" charset="0"/>
              <a:cs typeface="黑体" charset="0"/>
            </a:endParaRPr>
          </a:p>
        </p:txBody>
      </p:sp>
      <p:cxnSp>
        <p:nvCxnSpPr>
          <p:cNvPr id="8" name="Straight Arrow Connector 11"/>
          <p:cNvCxnSpPr>
            <a:cxnSpLocks noChangeShapeType="1"/>
          </p:cNvCxnSpPr>
          <p:nvPr/>
        </p:nvCxnSpPr>
        <p:spPr bwMode="auto">
          <a:xfrm>
            <a:off x="3117193" y="387855"/>
            <a:ext cx="17396" cy="558186"/>
          </a:xfrm>
          <a:prstGeom prst="straightConnector1">
            <a:avLst/>
          </a:prstGeom>
          <a:ln w="12700" cmpd="sng">
            <a:solidFill>
              <a:srgbClr val="FF0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1"/>
          <p:cNvCxnSpPr>
            <a:cxnSpLocks noChangeShapeType="1"/>
          </p:cNvCxnSpPr>
          <p:nvPr/>
        </p:nvCxnSpPr>
        <p:spPr bwMode="auto">
          <a:xfrm>
            <a:off x="7227014" y="387855"/>
            <a:ext cx="17396" cy="558186"/>
          </a:xfrm>
          <a:prstGeom prst="straightConnector1">
            <a:avLst/>
          </a:prstGeom>
          <a:ln w="12700" cmpd="sng">
            <a:solidFill>
              <a:srgbClr val="FF0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1"/>
          <p:cNvCxnSpPr>
            <a:cxnSpLocks noChangeShapeType="1"/>
          </p:cNvCxnSpPr>
          <p:nvPr/>
        </p:nvCxnSpPr>
        <p:spPr bwMode="auto">
          <a:xfrm>
            <a:off x="8614561" y="387855"/>
            <a:ext cx="17396" cy="558186"/>
          </a:xfrm>
          <a:prstGeom prst="straightConnector1">
            <a:avLst/>
          </a:prstGeom>
          <a:ln w="12700" cmpd="sng">
            <a:solidFill>
              <a:srgbClr val="FF0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991062" y="102768"/>
            <a:ext cx="7876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24um 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6754319" y="83095"/>
            <a:ext cx="980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500 um 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8464520" y="63501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Arial" charset="0"/>
              </a:rPr>
              <a:t>z</a:t>
            </a:r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 </a:t>
            </a:r>
            <a:endParaRPr lang="zh-CN" altLang="en-US" dirty="0"/>
          </a:p>
        </p:txBody>
      </p:sp>
      <p:pic>
        <p:nvPicPr>
          <p:cNvPr id="3" name="图片 2" descr="gh_obj3_z3.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3" t="5252" r="7291" b="47634"/>
          <a:stretch/>
        </p:blipFill>
        <p:spPr>
          <a:xfrm>
            <a:off x="-182372" y="1298770"/>
            <a:ext cx="7106195" cy="5559230"/>
          </a:xfrm>
          <a:prstGeom prst="rect">
            <a:avLst/>
          </a:prstGeom>
        </p:spPr>
      </p:pic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1009692" y="2669334"/>
            <a:ext cx="808396" cy="377322"/>
          </a:xfrm>
          <a:prstGeom prst="rect">
            <a:avLst/>
          </a:prstGeom>
          <a:noFill/>
          <a:ln w="444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endParaRPr kumimoji="0" lang="en-US" altLang="zh-CN" sz="1800" b="1" dirty="0" smtClean="0">
              <a:latin typeface="黑体" charset="0"/>
              <a:ea typeface="黑体" charset="0"/>
              <a:cs typeface="黑体" charset="0"/>
            </a:endParaRPr>
          </a:p>
        </p:txBody>
      </p:sp>
      <p:cxnSp>
        <p:nvCxnSpPr>
          <p:cNvPr id="15" name="Straight Connector 7"/>
          <p:cNvCxnSpPr/>
          <p:nvPr/>
        </p:nvCxnSpPr>
        <p:spPr>
          <a:xfrm>
            <a:off x="2428235" y="1946502"/>
            <a:ext cx="0" cy="4354901"/>
          </a:xfrm>
          <a:prstGeom prst="line">
            <a:avLst/>
          </a:prstGeom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512919" y="1946502"/>
            <a:ext cx="956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&gt;250um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5601530" y="1946502"/>
            <a:ext cx="3542470" cy="387798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“Spectral” </a:t>
            </a:r>
            <a:r>
              <a:rPr lang="en-US" altLang="zh-CN" sz="2400" b="1" dirty="0" err="1" smtClean="0">
                <a:solidFill>
                  <a:srgbClr val="FF0000"/>
                </a:solidFill>
              </a:rPr>
              <a:t>deconfusion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:</a:t>
            </a:r>
          </a:p>
          <a:p>
            <a:endParaRPr lang="en-US" altLang="zh-CN" sz="2400" b="1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US" altLang="zh-CN" b="1" dirty="0" smtClean="0"/>
              <a:t>&lt;=250um, using the measured flux, as the sources are weakly confused</a:t>
            </a:r>
          </a:p>
          <a:p>
            <a:r>
              <a:rPr lang="en-US" altLang="zh-CN" b="1" dirty="0" smtClean="0"/>
              <a:t>2. &gt;250um, i.e., SPIRE 350 and 500 um, using the total flux within the beam</a:t>
            </a:r>
          </a:p>
          <a:p>
            <a:r>
              <a:rPr lang="en-US" altLang="zh-CN" b="1" dirty="0" smtClean="0"/>
              <a:t>3. Iteratively subtract the flux in SPIRE 350 and 500um from low-z sources (based on z and best-fit templates), yielding measurable SPIRE fluxes for high-z candidates</a:t>
            </a:r>
          </a:p>
        </p:txBody>
      </p:sp>
    </p:spTree>
    <p:extLst>
      <p:ext uri="{BB962C8B-B14F-4D97-AF65-F5344CB8AC3E}">
        <p14:creationId xmlns:p14="http://schemas.microsoft.com/office/powerpoint/2010/main" val="153790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goodsn_zhist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4" t="9593" r="20986" b="47574"/>
          <a:stretch/>
        </p:blipFill>
        <p:spPr>
          <a:xfrm>
            <a:off x="3913123" y="0"/>
            <a:ext cx="4538222" cy="4109803"/>
          </a:xfrm>
          <a:prstGeom prst="rect">
            <a:avLst/>
          </a:prstGeom>
        </p:spPr>
      </p:pic>
      <p:pic>
        <p:nvPicPr>
          <p:cNvPr id="3" name="图片 2" descr="compare_sex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26" r="50351" b="1618"/>
          <a:stretch/>
        </p:blipFill>
        <p:spPr>
          <a:xfrm>
            <a:off x="0" y="0"/>
            <a:ext cx="3591768" cy="3350591"/>
          </a:xfrm>
          <a:prstGeom prst="rect">
            <a:avLst/>
          </a:prstGeom>
        </p:spPr>
      </p:pic>
      <p:pic>
        <p:nvPicPr>
          <p:cNvPr id="5" name="图片 4" descr="compare_sex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9" t="48856"/>
          <a:stretch/>
        </p:blipFill>
        <p:spPr>
          <a:xfrm>
            <a:off x="10692" y="3350591"/>
            <a:ext cx="3581076" cy="3507409"/>
          </a:xfrm>
          <a:prstGeom prst="rect">
            <a:avLst/>
          </a:prstGeom>
        </p:spPr>
      </p:pic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3687051" y="4296964"/>
            <a:ext cx="4764294" cy="1938992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r>
              <a:rPr kumimoji="0" lang="en-US" altLang="zh-CN" b="1" dirty="0" smtClean="0">
                <a:solidFill>
                  <a:srgbClr val="0000FF"/>
                </a:solidFill>
                <a:latin typeface="Times New Roman"/>
                <a:ea typeface="黑体" charset="0"/>
                <a:cs typeface="Times New Roman"/>
              </a:rPr>
              <a:t>19/21 sources detected (&gt;2sigma) in the difference map are likely associated to source at z&gt;2, but need more further detailed investigations.</a:t>
            </a:r>
          </a:p>
        </p:txBody>
      </p:sp>
    </p:spTree>
    <p:extLst>
      <p:ext uri="{BB962C8B-B14F-4D97-AF65-F5344CB8AC3E}">
        <p14:creationId xmlns:p14="http://schemas.microsoft.com/office/powerpoint/2010/main" val="3910807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ompare_sex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26" r="50351" b="1618"/>
          <a:stretch/>
        </p:blipFill>
        <p:spPr>
          <a:xfrm>
            <a:off x="5144854" y="183593"/>
            <a:ext cx="3591768" cy="3350591"/>
          </a:xfrm>
          <a:prstGeom prst="rect">
            <a:avLst/>
          </a:prstGeom>
        </p:spPr>
      </p:pic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395862" y="313502"/>
            <a:ext cx="4764294" cy="4770537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r>
              <a:rPr kumimoji="0" lang="en-US" altLang="zh-CN" sz="3200" b="1" dirty="0" smtClean="0">
                <a:solidFill>
                  <a:srgbClr val="0000FF"/>
                </a:solidFill>
                <a:latin typeface="Times New Roman"/>
                <a:ea typeface="黑体" charset="0"/>
                <a:cs typeface="Times New Roman"/>
              </a:rPr>
              <a:t>Summary:</a:t>
            </a:r>
          </a:p>
          <a:p>
            <a:pPr marL="285750" indent="-285750">
              <a:spcAft>
                <a:spcPts val="600"/>
              </a:spcAft>
              <a:buFont typeface="Wingdings" charset="2"/>
              <a:buChar char="Ø"/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“Difference” map (with simulations) can uncover potential candidates at high-z  by reducing the confusion in longer SPIRE bands. We are applying the method to four CANDELS fields. </a:t>
            </a:r>
          </a:p>
          <a:p>
            <a:pPr marL="285750" indent="-285750">
              <a:spcAft>
                <a:spcPts val="600"/>
              </a:spcAft>
              <a:buFont typeface="Wingdings" charset="2"/>
              <a:buChar char="Ø"/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By analyzing  fine spatial decompositions, </a:t>
            </a:r>
            <a:r>
              <a:rPr kumimoji="0" lang="en-US" altLang="zh-CN" sz="1800" b="1" i="1" dirty="0" err="1" smtClean="0">
                <a:latin typeface="Times New Roman"/>
                <a:ea typeface="黑体" charset="0"/>
                <a:cs typeface="Times New Roman"/>
              </a:rPr>
              <a:t>getsources</a:t>
            </a: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 can detect and measure sources effectively in PACS, but loses completeness at SPIRE bands </a:t>
            </a:r>
          </a:p>
          <a:p>
            <a:pPr marL="285750" indent="-285750">
              <a:spcAft>
                <a:spcPts val="600"/>
              </a:spcAft>
              <a:buFont typeface="Wingdings" charset="2"/>
              <a:buChar char="Ø"/>
            </a:pPr>
            <a:r>
              <a:rPr kumimoji="0" lang="en-US" altLang="zh-CN" sz="1800" b="1" i="1" dirty="0" err="1">
                <a:latin typeface="Times New Roman"/>
                <a:ea typeface="黑体" charset="0"/>
                <a:cs typeface="Times New Roman"/>
              </a:rPr>
              <a:t>getsources</a:t>
            </a:r>
            <a:r>
              <a:rPr kumimoji="0" lang="en-US" altLang="zh-CN" sz="1800" b="1" dirty="0">
                <a:latin typeface="Times New Roman"/>
                <a:ea typeface="黑体" charset="0"/>
                <a:cs typeface="Times New Roman"/>
              </a:rPr>
              <a:t> </a:t>
            </a: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can perform “blind” source extractions, and is complementary to prior-based techniques.</a:t>
            </a:r>
          </a:p>
          <a:p>
            <a:pPr marL="285750" indent="-285750">
              <a:spcAft>
                <a:spcPts val="600"/>
              </a:spcAft>
              <a:buFont typeface="Wingdings" charset="2"/>
              <a:buChar char="Ø"/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Other applications of </a:t>
            </a:r>
            <a:r>
              <a:rPr kumimoji="0" lang="en-US" altLang="zh-CN" sz="1800" b="1" i="1" dirty="0" err="1" smtClean="0">
                <a:latin typeface="Times New Roman"/>
                <a:ea typeface="黑体" charset="0"/>
                <a:cs typeface="Times New Roman"/>
              </a:rPr>
              <a:t>getsources</a:t>
            </a: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? E.g., cluster fields (HFFs)? </a:t>
            </a:r>
          </a:p>
        </p:txBody>
      </p:sp>
      <p:pic>
        <p:nvPicPr>
          <p:cNvPr id="2" name="图片 1" descr="getsourc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156" y="3534184"/>
            <a:ext cx="3591768" cy="347282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79708" y="5572831"/>
            <a:ext cx="16566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/>
              <a:t>Thanks!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953306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luster_getsource.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86" y="1077672"/>
            <a:ext cx="8673317" cy="562159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02097" y="304735"/>
            <a:ext cx="8039581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 err="1" smtClean="0"/>
              <a:t>Getsources</a:t>
            </a:r>
            <a:r>
              <a:rPr lang="en-US" altLang="zh-CN" sz="3200" dirty="0" smtClean="0"/>
              <a:t> on the cluster M0429, F160W band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275090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4424</TotalTime>
  <Words>725</Words>
  <Application>Microsoft Macintosh PowerPoint</Application>
  <PresentationFormat>全屏显示(4:3)</PresentationFormat>
  <Paragraphs>109</Paragraphs>
  <Slides>19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Office 主题</vt:lpstr>
      <vt:lpstr> Getsources and Herschel selected high-z dusty galaxies</vt:lpstr>
      <vt:lpstr>~14 min talk</vt:lpstr>
      <vt:lpstr>PowerPoint 演示文稿</vt:lpstr>
      <vt:lpstr>PowerPoint 演示文稿</vt:lpstr>
      <vt:lpstr>PowerPoint 演示文稿</vt:lpstr>
      <vt:lpstr>PowerPoint 演示文稿</vt:lpstr>
      <vt:lpstr>Application to the simulated Herschel images (GOODS-N)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Getsources and Herschel selected high-z dusty galaxies</dc:title>
  <dc:creator>mac mac</dc:creator>
  <cp:lastModifiedBy>mac mac</cp:lastModifiedBy>
  <cp:revision>92</cp:revision>
  <dcterms:created xsi:type="dcterms:W3CDTF">2014-01-24T09:45:18Z</dcterms:created>
  <dcterms:modified xsi:type="dcterms:W3CDTF">2014-01-30T07:42:29Z</dcterms:modified>
</cp:coreProperties>
</file>